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0"/>
  </p:notesMasterIdLst>
  <p:sldIdLst>
    <p:sldId id="349" r:id="rId4"/>
    <p:sldId id="412" r:id="rId5"/>
    <p:sldId id="351" r:id="rId6"/>
    <p:sldId id="352" r:id="rId7"/>
    <p:sldId id="353" r:id="rId8"/>
    <p:sldId id="354" r:id="rId9"/>
    <p:sldId id="278" r:id="rId11"/>
    <p:sldId id="292" r:id="rId12"/>
    <p:sldId id="293" r:id="rId13"/>
    <p:sldId id="362" r:id="rId14"/>
    <p:sldId id="299" r:id="rId15"/>
    <p:sldId id="302" r:id="rId16"/>
    <p:sldId id="363" r:id="rId17"/>
    <p:sldId id="303" r:id="rId18"/>
    <p:sldId id="301" r:id="rId19"/>
    <p:sldId id="304" r:id="rId20"/>
    <p:sldId id="305" r:id="rId21"/>
    <p:sldId id="306" r:id="rId22"/>
    <p:sldId id="366" r:id="rId23"/>
    <p:sldId id="307" r:id="rId24"/>
    <p:sldId id="308" r:id="rId25"/>
    <p:sldId id="309" r:id="rId26"/>
    <p:sldId id="310" r:id="rId27"/>
    <p:sldId id="311" r:id="rId28"/>
    <p:sldId id="312" r:id="rId29"/>
    <p:sldId id="313" r:id="rId30"/>
    <p:sldId id="314" r:id="rId31"/>
    <p:sldId id="367" r:id="rId32"/>
    <p:sldId id="315" r:id="rId33"/>
    <p:sldId id="316" r:id="rId34"/>
    <p:sldId id="317" r:id="rId35"/>
    <p:sldId id="318" r:id="rId36"/>
    <p:sldId id="319" r:id="rId37"/>
    <p:sldId id="320" r:id="rId38"/>
    <p:sldId id="321" r:id="rId39"/>
    <p:sldId id="322" r:id="rId40"/>
    <p:sldId id="323" r:id="rId41"/>
    <p:sldId id="368" r:id="rId42"/>
    <p:sldId id="324" r:id="rId43"/>
    <p:sldId id="326" r:id="rId44"/>
    <p:sldId id="382" r:id="rId45"/>
    <p:sldId id="327" r:id="rId46"/>
    <p:sldId id="330" r:id="rId47"/>
    <p:sldId id="329" r:id="rId48"/>
    <p:sldId id="328" r:id="rId49"/>
    <p:sldId id="331" r:id="rId50"/>
    <p:sldId id="370" r:id="rId51"/>
    <p:sldId id="345" r:id="rId52"/>
    <p:sldId id="371" r:id="rId53"/>
    <p:sldId id="372" r:id="rId54"/>
    <p:sldId id="373" r:id="rId55"/>
    <p:sldId id="375" r:id="rId56"/>
    <p:sldId id="376" r:id="rId57"/>
    <p:sldId id="374" r:id="rId58"/>
    <p:sldId id="378" r:id="rId59"/>
    <p:sldId id="377" r:id="rId60"/>
    <p:sldId id="379" r:id="rId61"/>
    <p:sldId id="411" r:id="rId62"/>
  </p:sldIdLst>
  <p:sldSz cx="9144000" cy="6858000" type="screen4x3"/>
  <p:notesSz cx="6858000" cy="9144000"/>
  <p:custDataLst>
    <p:tags r:id="rId6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0000"/>
    <a:srgbClr val="0099CC"/>
    <a:srgbClr val="99FF66"/>
    <a:srgbClr val="FF9900"/>
    <a:srgbClr val="800080"/>
    <a:srgbClr val="FFFF66"/>
    <a:srgbClr val="ECC3EF"/>
    <a:srgbClr val="D271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 snapToGrid="0" snapToObjects="1" showGuides="1">
      <p:cViewPr>
        <p:scale>
          <a:sx n="93" d="100"/>
          <a:sy n="93" d="100"/>
        </p:scale>
        <p:origin x="-1194" y="-72"/>
      </p:cViewPr>
      <p:guideLst>
        <p:guide orient="horz" pos="220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6" Type="http://schemas.openxmlformats.org/officeDocument/2006/relationships/tags" Target="tags/tag15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3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3B79C48-33C9-4312-9E2B-75D8AE88B56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Line 2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0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0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  <p:grpSp>
        <p:nvGrpSpPr>
          <p:cNvPr id="1032" name="Group 8"/>
          <p:cNvGrpSpPr/>
          <p:nvPr/>
        </p:nvGrpSpPr>
        <p:grpSpPr>
          <a:xfrm>
            <a:off x="8153400" y="152400"/>
            <a:ext cx="792163" cy="1295400"/>
            <a:chOff x="0" y="0"/>
            <a:chExt cx="528" cy="864"/>
          </a:xfrm>
        </p:grpSpPr>
        <p:sp>
          <p:nvSpPr>
            <p:cNvPr id="1033" name="Oval 9"/>
            <p:cNvSpPr/>
            <p:nvPr/>
          </p:nvSpPr>
          <p:spPr>
            <a:xfrm>
              <a:off x="0" y="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4" name="Oval 10"/>
            <p:cNvSpPr/>
            <p:nvPr/>
          </p:nvSpPr>
          <p:spPr>
            <a:xfrm>
              <a:off x="112" y="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5" name="Oval 11"/>
            <p:cNvSpPr/>
            <p:nvPr/>
          </p:nvSpPr>
          <p:spPr>
            <a:xfrm>
              <a:off x="224" y="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6" name="Oval 12"/>
            <p:cNvSpPr/>
            <p:nvPr/>
          </p:nvSpPr>
          <p:spPr>
            <a:xfrm>
              <a:off x="0" y="112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7" name="Oval 13"/>
            <p:cNvSpPr/>
            <p:nvPr/>
          </p:nvSpPr>
          <p:spPr>
            <a:xfrm>
              <a:off x="112" y="11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8" name="Oval 14"/>
            <p:cNvSpPr/>
            <p:nvPr/>
          </p:nvSpPr>
          <p:spPr>
            <a:xfrm>
              <a:off x="224" y="112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39" name="Oval 15"/>
            <p:cNvSpPr/>
            <p:nvPr/>
          </p:nvSpPr>
          <p:spPr>
            <a:xfrm>
              <a:off x="336" y="112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0" name="Oval 16"/>
            <p:cNvSpPr/>
            <p:nvPr/>
          </p:nvSpPr>
          <p:spPr>
            <a:xfrm>
              <a:off x="0" y="224"/>
              <a:ext cx="80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1" name="Oval 17"/>
            <p:cNvSpPr/>
            <p:nvPr/>
          </p:nvSpPr>
          <p:spPr>
            <a:xfrm>
              <a:off x="112" y="224"/>
              <a:ext cx="79" cy="79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2" name="Oval 18"/>
            <p:cNvSpPr/>
            <p:nvPr/>
          </p:nvSpPr>
          <p:spPr>
            <a:xfrm>
              <a:off x="224" y="22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3" name="Oval 19"/>
            <p:cNvSpPr/>
            <p:nvPr/>
          </p:nvSpPr>
          <p:spPr>
            <a:xfrm>
              <a:off x="336" y="224"/>
              <a:ext cx="79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4" name="Oval 20"/>
            <p:cNvSpPr/>
            <p:nvPr/>
          </p:nvSpPr>
          <p:spPr>
            <a:xfrm>
              <a:off x="448" y="224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5" name="Oval 21"/>
            <p:cNvSpPr/>
            <p:nvPr/>
          </p:nvSpPr>
          <p:spPr>
            <a:xfrm>
              <a:off x="0" y="33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6" name="Oval 22"/>
            <p:cNvSpPr/>
            <p:nvPr/>
          </p:nvSpPr>
          <p:spPr>
            <a:xfrm>
              <a:off x="112" y="33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7" name="Oval 23"/>
            <p:cNvSpPr/>
            <p:nvPr/>
          </p:nvSpPr>
          <p:spPr>
            <a:xfrm>
              <a:off x="224" y="33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8" name="Oval 24"/>
            <p:cNvSpPr/>
            <p:nvPr/>
          </p:nvSpPr>
          <p:spPr>
            <a:xfrm>
              <a:off x="336" y="336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49" name="Oval 25"/>
            <p:cNvSpPr/>
            <p:nvPr/>
          </p:nvSpPr>
          <p:spPr>
            <a:xfrm>
              <a:off x="0" y="44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0" name="Oval 26"/>
            <p:cNvSpPr/>
            <p:nvPr/>
          </p:nvSpPr>
          <p:spPr>
            <a:xfrm>
              <a:off x="112" y="44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1" name="Oval 27"/>
            <p:cNvSpPr/>
            <p:nvPr/>
          </p:nvSpPr>
          <p:spPr>
            <a:xfrm>
              <a:off x="224" y="44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2" name="Oval 28"/>
            <p:cNvSpPr/>
            <p:nvPr/>
          </p:nvSpPr>
          <p:spPr>
            <a:xfrm>
              <a:off x="336" y="448"/>
              <a:ext cx="79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3" name="Oval 29"/>
            <p:cNvSpPr/>
            <p:nvPr/>
          </p:nvSpPr>
          <p:spPr>
            <a:xfrm>
              <a:off x="448" y="44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4" name="Oval 30"/>
            <p:cNvSpPr/>
            <p:nvPr/>
          </p:nvSpPr>
          <p:spPr>
            <a:xfrm>
              <a:off x="0" y="56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5" name="Oval 31"/>
            <p:cNvSpPr/>
            <p:nvPr/>
          </p:nvSpPr>
          <p:spPr>
            <a:xfrm>
              <a:off x="112" y="56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6" name="Oval 32"/>
            <p:cNvSpPr/>
            <p:nvPr/>
          </p:nvSpPr>
          <p:spPr>
            <a:xfrm>
              <a:off x="224" y="56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7" name="Oval 33"/>
            <p:cNvSpPr/>
            <p:nvPr/>
          </p:nvSpPr>
          <p:spPr>
            <a:xfrm>
              <a:off x="336" y="560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8" name="Oval 34"/>
            <p:cNvSpPr/>
            <p:nvPr/>
          </p:nvSpPr>
          <p:spPr>
            <a:xfrm>
              <a:off x="0" y="672"/>
              <a:ext cx="80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59" name="Oval 35"/>
            <p:cNvSpPr/>
            <p:nvPr/>
          </p:nvSpPr>
          <p:spPr>
            <a:xfrm>
              <a:off x="112" y="672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60" name="Oval 36"/>
            <p:cNvSpPr/>
            <p:nvPr/>
          </p:nvSpPr>
          <p:spPr>
            <a:xfrm>
              <a:off x="224" y="67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61" name="Oval 37"/>
            <p:cNvSpPr/>
            <p:nvPr/>
          </p:nvSpPr>
          <p:spPr>
            <a:xfrm>
              <a:off x="336" y="672"/>
              <a:ext cx="79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62" name="Oval 38"/>
            <p:cNvSpPr/>
            <p:nvPr/>
          </p:nvSpPr>
          <p:spPr>
            <a:xfrm>
              <a:off x="112" y="78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63" name="Oval 39"/>
            <p:cNvSpPr/>
            <p:nvPr/>
          </p:nvSpPr>
          <p:spPr>
            <a:xfrm>
              <a:off x="336" y="78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Line 2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51" name="Group 8"/>
          <p:cNvGrpSpPr/>
          <p:nvPr/>
        </p:nvGrpSpPr>
        <p:grpSpPr>
          <a:xfrm>
            <a:off x="7493000" y="2992438"/>
            <a:ext cx="1338263" cy="2189162"/>
            <a:chOff x="0" y="0"/>
            <a:chExt cx="843" cy="1379"/>
          </a:xfrm>
        </p:grpSpPr>
        <p:sp>
          <p:nvSpPr>
            <p:cNvPr id="2058" name="Oval 9"/>
            <p:cNvSpPr/>
            <p:nvPr/>
          </p:nvSpPr>
          <p:spPr>
            <a:xfrm>
              <a:off x="0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9" name="Oval 10"/>
            <p:cNvSpPr/>
            <p:nvPr/>
          </p:nvSpPr>
          <p:spPr>
            <a:xfrm>
              <a:off x="179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60" name="Oval 11"/>
            <p:cNvSpPr/>
            <p:nvPr/>
          </p:nvSpPr>
          <p:spPr>
            <a:xfrm>
              <a:off x="358" y="0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61" name="Oval 12"/>
            <p:cNvSpPr/>
            <p:nvPr/>
          </p:nvSpPr>
          <p:spPr>
            <a:xfrm>
              <a:off x="0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62" name="Oval 13"/>
            <p:cNvSpPr/>
            <p:nvPr/>
          </p:nvSpPr>
          <p:spPr>
            <a:xfrm>
              <a:off x="179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63" name="Oval 14"/>
            <p:cNvSpPr/>
            <p:nvPr/>
          </p:nvSpPr>
          <p:spPr>
            <a:xfrm>
              <a:off x="358" y="179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64" name="Oval 15"/>
            <p:cNvSpPr/>
            <p:nvPr/>
          </p:nvSpPr>
          <p:spPr>
            <a:xfrm>
              <a:off x="537" y="1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65" name="Oval 16"/>
            <p:cNvSpPr/>
            <p:nvPr/>
          </p:nvSpPr>
          <p:spPr>
            <a:xfrm>
              <a:off x="0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66" name="Oval 17"/>
            <p:cNvSpPr/>
            <p:nvPr/>
          </p:nvSpPr>
          <p:spPr>
            <a:xfrm>
              <a:off x="179" y="358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67" name="Oval 18"/>
            <p:cNvSpPr/>
            <p:nvPr/>
          </p:nvSpPr>
          <p:spPr>
            <a:xfrm>
              <a:off x="358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68" name="Oval 19"/>
            <p:cNvSpPr/>
            <p:nvPr/>
          </p:nvSpPr>
          <p:spPr>
            <a:xfrm>
              <a:off x="537" y="358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69" name="Oval 20"/>
            <p:cNvSpPr/>
            <p:nvPr/>
          </p:nvSpPr>
          <p:spPr>
            <a:xfrm>
              <a:off x="716" y="3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70" name="Oval 21"/>
            <p:cNvSpPr/>
            <p:nvPr/>
          </p:nvSpPr>
          <p:spPr>
            <a:xfrm>
              <a:off x="0" y="536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71" name="Oval 22"/>
            <p:cNvSpPr/>
            <p:nvPr/>
          </p:nvSpPr>
          <p:spPr>
            <a:xfrm>
              <a:off x="179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72" name="Oval 23"/>
            <p:cNvSpPr/>
            <p:nvPr/>
          </p:nvSpPr>
          <p:spPr>
            <a:xfrm>
              <a:off x="358" y="536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73" name="Oval 24"/>
            <p:cNvSpPr/>
            <p:nvPr/>
          </p:nvSpPr>
          <p:spPr>
            <a:xfrm>
              <a:off x="537" y="536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74" name="Oval 25"/>
            <p:cNvSpPr/>
            <p:nvPr/>
          </p:nvSpPr>
          <p:spPr>
            <a:xfrm>
              <a:off x="0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75" name="Oval 26"/>
            <p:cNvSpPr/>
            <p:nvPr/>
          </p:nvSpPr>
          <p:spPr>
            <a:xfrm>
              <a:off x="179" y="715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76" name="Oval 27"/>
            <p:cNvSpPr/>
            <p:nvPr/>
          </p:nvSpPr>
          <p:spPr>
            <a:xfrm>
              <a:off x="358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77" name="Oval 28"/>
            <p:cNvSpPr/>
            <p:nvPr/>
          </p:nvSpPr>
          <p:spPr>
            <a:xfrm>
              <a:off x="537" y="715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78" name="Oval 29"/>
            <p:cNvSpPr/>
            <p:nvPr/>
          </p:nvSpPr>
          <p:spPr>
            <a:xfrm>
              <a:off x="716" y="715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79" name="Oval 30"/>
            <p:cNvSpPr/>
            <p:nvPr/>
          </p:nvSpPr>
          <p:spPr>
            <a:xfrm>
              <a:off x="0" y="89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80" name="Oval 31"/>
            <p:cNvSpPr/>
            <p:nvPr/>
          </p:nvSpPr>
          <p:spPr>
            <a:xfrm>
              <a:off x="179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81" name="Oval 32"/>
            <p:cNvSpPr/>
            <p:nvPr/>
          </p:nvSpPr>
          <p:spPr>
            <a:xfrm>
              <a:off x="358" y="894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82" name="Oval 33"/>
            <p:cNvSpPr/>
            <p:nvPr/>
          </p:nvSpPr>
          <p:spPr>
            <a:xfrm>
              <a:off x="537" y="894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83" name="Oval 34"/>
            <p:cNvSpPr/>
            <p:nvPr/>
          </p:nvSpPr>
          <p:spPr>
            <a:xfrm>
              <a:off x="0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84" name="Oval 35"/>
            <p:cNvSpPr/>
            <p:nvPr/>
          </p:nvSpPr>
          <p:spPr>
            <a:xfrm>
              <a:off x="179" y="107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85" name="Oval 36"/>
            <p:cNvSpPr/>
            <p:nvPr/>
          </p:nvSpPr>
          <p:spPr>
            <a:xfrm>
              <a:off x="358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86" name="Oval 37"/>
            <p:cNvSpPr/>
            <p:nvPr/>
          </p:nvSpPr>
          <p:spPr>
            <a:xfrm>
              <a:off x="537" y="1073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87" name="Oval 38"/>
            <p:cNvSpPr/>
            <p:nvPr/>
          </p:nvSpPr>
          <p:spPr>
            <a:xfrm>
              <a:off x="179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88" name="Oval 39"/>
            <p:cNvSpPr/>
            <p:nvPr/>
          </p:nvSpPr>
          <p:spPr>
            <a:xfrm>
              <a:off x="537" y="1252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wrap="none" anchor="ctr" anchorCtr="0"/>
            <a:p>
              <a:pPr lvl="0"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052" name="Line 40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3" name="Rectangle 3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4" name="Rectangle 4"/>
          <p:cNvSpPr>
            <a:spLocks noGrp="1"/>
          </p:cNvSpPr>
          <p:nvPr>
            <p:ph type="body" idx="1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0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0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98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>
          <a:solidFill>
            <a:schemeClr val="tx1"/>
          </a:solidFill>
          <a:latin typeface="+mn-lt"/>
          <a:ea typeface="+mn-ea"/>
        </a:defRPr>
      </a:lvl2pPr>
      <a:lvl3pPr marL="987425" indent="-2940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>
          <a:solidFill>
            <a:schemeClr val="tx1"/>
          </a:solidFill>
          <a:latin typeface="+mn-lt"/>
          <a:ea typeface="+mn-ea"/>
        </a:defRPr>
      </a:lvl3pPr>
      <a:lvl4pPr marL="1281430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4pPr>
      <a:lvl5pPr marL="15989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0561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3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5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730" indent="-31623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1" name="Rectangle 7"/>
          <p:cNvSpPr/>
          <p:nvPr>
            <p:custDataLst>
              <p:tags r:id="rId1"/>
            </p:custDataLst>
          </p:nvPr>
        </p:nvSpPr>
        <p:spPr>
          <a:xfrm>
            <a:off x="0" y="1311593"/>
            <a:ext cx="2439988" cy="714375"/>
          </a:xfrm>
          <a:prstGeom prst="rect">
            <a:avLst/>
          </a:prstGeom>
          <a:solidFill>
            <a:srgbClr val="13C4CF"/>
          </a:solidFill>
          <a:ln w="9525">
            <a:noFill/>
          </a:ln>
        </p:spPr>
        <p:txBody>
          <a:bodyPr wrap="none" anchor="ctr"/>
          <a:p>
            <a:pPr lvl="0" indent="0" algn="ctr" fontAlgn="base"/>
            <a:endParaRPr lang="zh-CN" altLang="en-US" sz="1660" strike="noStrike" noProof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074" name="Picture 5" descr="武汉春润图书专营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555" y="2877185"/>
            <a:ext cx="2721610" cy="3852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489825" y="1931988"/>
            <a:ext cx="677863" cy="21113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因数与倍数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40463" y="5437505"/>
            <a:ext cx="490220" cy="60198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执教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0683" y="5437505"/>
            <a:ext cx="490220" cy="8572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张春雨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8" name="TextBox 2"/>
          <p:cNvSpPr txBox="1"/>
          <p:nvPr>
            <p:custDataLst>
              <p:tags r:id="rId3"/>
            </p:custDataLst>
          </p:nvPr>
        </p:nvSpPr>
        <p:spPr>
          <a:xfrm>
            <a:off x="5559425" y="-3175"/>
            <a:ext cx="3859213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latin typeface="方正黑体简体" pitchFamily="2" charset="-122"/>
                <a:ea typeface="方正黑体简体" pitchFamily="2" charset="-122"/>
              </a:rPr>
              <a:t>五年级数学下册（</a:t>
            </a:r>
            <a:r>
              <a:rPr lang="en-US" altLang="zh-CN" b="1" dirty="0">
                <a:latin typeface="方正黑体简体" pitchFamily="2" charset="-122"/>
                <a:ea typeface="方正黑体简体" pitchFamily="2" charset="-122"/>
              </a:rPr>
              <a:t>RJ</a:t>
            </a:r>
            <a:r>
              <a:rPr lang="zh-CN" altLang="en-US" b="1" dirty="0">
                <a:latin typeface="方正黑体简体" pitchFamily="2" charset="-122"/>
                <a:ea typeface="方正黑体简体" pitchFamily="2" charset="-122"/>
              </a:rPr>
              <a:t>）    </a:t>
            </a:r>
            <a:endParaRPr lang="zh-CN" altLang="en-US" b="1" dirty="0">
              <a:latin typeface="方正黑体简体" pitchFamily="2" charset="-122"/>
              <a:ea typeface="方正黑体简体" pitchFamily="2" charset="-122"/>
            </a:endParaRPr>
          </a:p>
        </p:txBody>
      </p:sp>
      <p:sp>
        <p:nvSpPr>
          <p:cNvPr id="24" name="Rectangle 9"/>
          <p:cNvSpPr/>
          <p:nvPr>
            <p:custDataLst>
              <p:tags r:id="rId4"/>
            </p:custDataLst>
          </p:nvPr>
        </p:nvSpPr>
        <p:spPr>
          <a:xfrm>
            <a:off x="-431165" y="1311910"/>
            <a:ext cx="6119813" cy="69532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algn="ctr" fontAlgn="base"/>
            <a:r>
              <a:rPr lang="en-US" altLang="zh-CN" sz="3695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325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</a:t>
            </a:r>
            <a:r>
              <a:rPr lang="en-US" altLang="zh-CN" sz="3325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 </a:t>
            </a:r>
            <a:r>
              <a:rPr lang="zh-CN" altLang="en-US" sz="3325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单元    </a:t>
            </a:r>
            <a:r>
              <a:rPr lang="zh-CN" altLang="en-US" sz="3325" b="1" strike="noStrike" noProof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  </a:t>
            </a:r>
            <a:r>
              <a:rPr lang="zh-CN" altLang="en-US" sz="3325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因数与倍数</a:t>
            </a:r>
            <a:endParaRPr lang="en-US" altLang="zh-CN" sz="3325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76543" y="2168843"/>
            <a:ext cx="6808788" cy="546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l" fontAlgn="base"/>
            <a:r>
              <a:rPr lang="en-US" altLang="zh-CN" sz="2955" strike="noStrike" noProof="1" dirty="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      </a:t>
            </a:r>
            <a:r>
              <a:rPr lang="zh-CN" altLang="en-US" sz="2955" strike="noStrike" noProof="1" dirty="0" smtClean="0">
                <a:latin typeface="微软雅黑" panose="020B0503020204020204" charset="-122"/>
                <a:ea typeface="微软雅黑" panose="020B0503020204020204" charset="-122"/>
                <a:cs typeface="+mn-ea"/>
              </a:rPr>
              <a:t>第  </a:t>
            </a:r>
            <a:r>
              <a:rPr lang="en-US" altLang="zh-CN" sz="2955" strike="noStrike" noProof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</a:t>
            </a:r>
            <a:r>
              <a:rPr lang="en-US" altLang="zh-CN" sz="2955" strike="noStrike" noProof="1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  </a:t>
            </a:r>
            <a:r>
              <a:rPr lang="zh-CN" altLang="en-US" sz="2955" strike="noStrike" noProof="1" dirty="0">
                <a:latin typeface="微软雅黑" panose="020B0503020204020204" charset="-122"/>
                <a:ea typeface="微软雅黑" panose="020B0503020204020204" charset="-122"/>
                <a:cs typeface="+mn-ea"/>
              </a:rPr>
              <a:t>课时   因数和倍数</a:t>
            </a:r>
            <a:endParaRPr lang="zh-CN" altLang="en-US" sz="2955" strike="noStrike" noProof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2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2400" dirty="0">
                <a:solidFill>
                  <a:schemeClr val="tx1"/>
                </a:solidFill>
              </a:rPr>
              <a:t>二、下面的</a:t>
            </a:r>
            <a:r>
              <a:rPr lang="en-US" altLang="zh-CN" sz="2400" dirty="0">
                <a:solidFill>
                  <a:schemeClr val="tx1"/>
                </a:solidFill>
              </a:rPr>
              <a:t>3</a:t>
            </a:r>
            <a:r>
              <a:rPr lang="zh-CN" altLang="en-US" sz="2400" dirty="0">
                <a:solidFill>
                  <a:schemeClr val="tx1"/>
                </a:solidFill>
              </a:rPr>
              <a:t>组数中、谁是谁的倍数？谁是谁的因数？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755650" y="2133600"/>
            <a:ext cx="1439863" cy="64135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5</a:t>
            </a:r>
            <a:r>
              <a:rPr lang="zh-CN" altLang="en-US" sz="3600" dirty="0">
                <a:latin typeface="Arial" panose="020B0604020202020204" pitchFamily="34" charset="0"/>
              </a:rPr>
              <a:t>和</a:t>
            </a:r>
            <a:r>
              <a:rPr lang="en-US" altLang="zh-CN" sz="3600" dirty="0">
                <a:latin typeface="Arial" panose="020B0604020202020204" pitchFamily="34" charset="0"/>
              </a:rPr>
              <a:t>20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3203575" y="2133600"/>
            <a:ext cx="1728788" cy="64135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26</a:t>
            </a:r>
            <a:r>
              <a:rPr lang="zh-CN" altLang="en-US" sz="3600" dirty="0">
                <a:latin typeface="Arial" panose="020B0604020202020204" pitchFamily="34" charset="0"/>
              </a:rPr>
              <a:t>和</a:t>
            </a:r>
            <a:r>
              <a:rPr lang="en-US" altLang="zh-CN" sz="3600" dirty="0">
                <a:latin typeface="Arial" panose="020B0604020202020204" pitchFamily="34" charset="0"/>
              </a:rPr>
              <a:t>13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5795963" y="2133600"/>
            <a:ext cx="1584325" cy="64135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18</a:t>
            </a:r>
            <a:r>
              <a:rPr lang="zh-CN" altLang="en-US" sz="3600" dirty="0">
                <a:latin typeface="Arial" panose="020B0604020202020204" pitchFamily="34" charset="0"/>
              </a:rPr>
              <a:t>和</a:t>
            </a:r>
            <a:r>
              <a:rPr lang="en-US" altLang="zh-CN" sz="3600" dirty="0">
                <a:latin typeface="Arial" panose="020B0604020202020204" pitchFamily="34" charset="0"/>
              </a:rPr>
              <a:t>2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684213" y="3141663"/>
            <a:ext cx="2016125" cy="457200"/>
          </a:xfrm>
          <a:prstGeom prst="rect">
            <a:avLst/>
          </a:prstGeom>
          <a:solidFill>
            <a:srgbClr val="66FF33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</a:rPr>
              <a:t>想：</a:t>
            </a:r>
            <a:r>
              <a:rPr lang="en-US" altLang="zh-CN" sz="2400" dirty="0">
                <a:latin typeface="Arial" panose="020B0604020202020204" pitchFamily="34" charset="0"/>
              </a:rPr>
              <a:t>20÷5=4</a:t>
            </a:r>
            <a:endParaRPr lang="en-US" altLang="zh-CN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4" grpId="0" animBg="1"/>
      <p:bldP spid="15365" grpId="0" animBg="1"/>
      <p:bldP spid="133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3"/>
          <p:cNvSpPr>
            <a:spLocks noGrp="1"/>
          </p:cNvSpPr>
          <p:nvPr>
            <p:ph type="body" idx="4294967295"/>
          </p:nvPr>
        </p:nvSpPr>
        <p:spPr>
          <a:xfrm>
            <a:off x="5776913" y="2405063"/>
            <a:ext cx="2152650" cy="522287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zh-CN" altLang="en-US" sz="2600" dirty="0"/>
              <a:t> </a:t>
            </a:r>
            <a:r>
              <a:rPr lang="en-US" altLang="zh-CN" sz="2600" dirty="0"/>
              <a:t>18</a:t>
            </a:r>
            <a:r>
              <a:rPr lang="zh-CN" altLang="en-US" sz="2600" dirty="0"/>
              <a:t>的因数</a:t>
            </a:r>
            <a:endParaRPr lang="zh-CN" altLang="en-US" sz="2600" dirty="0"/>
          </a:p>
          <a:p>
            <a:pPr eaLnBrk="1" hangingPunct="1">
              <a:lnSpc>
                <a:spcPct val="90000"/>
              </a:lnSpc>
            </a:pPr>
            <a:endParaRPr lang="en-US" altLang="zh-CN" sz="2600" dirty="0"/>
          </a:p>
        </p:txBody>
      </p:sp>
      <p:sp>
        <p:nvSpPr>
          <p:cNvPr id="15363" name="Oval 9"/>
          <p:cNvSpPr/>
          <p:nvPr/>
        </p:nvSpPr>
        <p:spPr>
          <a:xfrm>
            <a:off x="5172075" y="2919413"/>
            <a:ext cx="3201988" cy="166211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5364" name="Text Box 10"/>
          <p:cNvSpPr txBox="1"/>
          <p:nvPr/>
        </p:nvSpPr>
        <p:spPr>
          <a:xfrm>
            <a:off x="6013450" y="3217863"/>
            <a:ext cx="392113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1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5365" name="Text Box 14"/>
          <p:cNvSpPr txBox="1"/>
          <p:nvPr/>
        </p:nvSpPr>
        <p:spPr>
          <a:xfrm>
            <a:off x="6518275" y="3217863"/>
            <a:ext cx="39052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2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5366" name="Text Box 15"/>
          <p:cNvSpPr txBox="1"/>
          <p:nvPr/>
        </p:nvSpPr>
        <p:spPr>
          <a:xfrm>
            <a:off x="7165975" y="3217863"/>
            <a:ext cx="703263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3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5367" name="Text Box 16"/>
          <p:cNvSpPr txBox="1"/>
          <p:nvPr/>
        </p:nvSpPr>
        <p:spPr>
          <a:xfrm>
            <a:off x="6013450" y="3722688"/>
            <a:ext cx="392113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6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5368" name="Text Box 17"/>
          <p:cNvSpPr txBox="1"/>
          <p:nvPr/>
        </p:nvSpPr>
        <p:spPr>
          <a:xfrm>
            <a:off x="6589713" y="3722688"/>
            <a:ext cx="4683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9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5369" name="Text Box 19"/>
          <p:cNvSpPr txBox="1"/>
          <p:nvPr/>
        </p:nvSpPr>
        <p:spPr>
          <a:xfrm>
            <a:off x="7094538" y="3722688"/>
            <a:ext cx="782637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18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pic>
        <p:nvPicPr>
          <p:cNvPr id="14346" name="Picture 10" descr="7}$Q4@~75PY@I{03L3)AXZ0"/>
          <p:cNvPicPr>
            <a:picLocks noChangeAspect="1"/>
          </p:cNvPicPr>
          <p:nvPr/>
        </p:nvPicPr>
        <p:blipFill>
          <a:blip r:embed="rId1">
            <a:lum bright="-42001" contrast="54000"/>
          </a:blip>
          <a:srcRect b="9421"/>
          <a:stretch>
            <a:fillRect/>
          </a:stretch>
        </p:blipFill>
        <p:spPr>
          <a:xfrm>
            <a:off x="512763" y="631825"/>
            <a:ext cx="4460875" cy="83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 Box 17"/>
          <p:cNvSpPr txBox="1"/>
          <p:nvPr/>
        </p:nvSpPr>
        <p:spPr>
          <a:xfrm>
            <a:off x="1941513" y="3551238"/>
            <a:ext cx="4683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8" name="Rectangle 3"/>
          <p:cNvSpPr txBox="1"/>
          <p:nvPr/>
        </p:nvSpPr>
        <p:spPr>
          <a:xfrm>
            <a:off x="215900" y="3592513"/>
            <a:ext cx="1881188" cy="5238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zh-CN" altLang="en-US" sz="2600" dirty="0">
                <a:latin typeface="Arial" panose="020B0604020202020204" pitchFamily="34" charset="0"/>
              </a:rPr>
              <a:t> </a:t>
            </a:r>
            <a:r>
              <a:rPr lang="en-US" altLang="zh-CN" sz="2600" dirty="0">
                <a:latin typeface="Arial" panose="020B0604020202020204" pitchFamily="34" charset="0"/>
              </a:rPr>
              <a:t>18</a:t>
            </a:r>
            <a:r>
              <a:rPr lang="zh-CN" altLang="en-US" sz="2600" dirty="0">
                <a:latin typeface="Arial" panose="020B0604020202020204" pitchFamily="34" charset="0"/>
              </a:rPr>
              <a:t>的因数：</a:t>
            </a:r>
            <a:endParaRPr lang="zh-CN" altLang="en-US" sz="26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600" dirty="0">
              <a:latin typeface="Arial" panose="020B0604020202020204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097088" y="3959225"/>
            <a:ext cx="2705100" cy="3175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2" name="Text Box 17"/>
          <p:cNvSpPr txBox="1"/>
          <p:nvPr/>
        </p:nvSpPr>
        <p:spPr>
          <a:xfrm>
            <a:off x="2460625" y="3562350"/>
            <a:ext cx="4683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3" name="Text Box 17"/>
          <p:cNvSpPr txBox="1"/>
          <p:nvPr/>
        </p:nvSpPr>
        <p:spPr>
          <a:xfrm>
            <a:off x="2949575" y="3562350"/>
            <a:ext cx="4683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4" name="Text Box 17"/>
          <p:cNvSpPr txBox="1"/>
          <p:nvPr/>
        </p:nvSpPr>
        <p:spPr>
          <a:xfrm>
            <a:off x="3438525" y="3562350"/>
            <a:ext cx="4683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6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5" name="Text Box 17"/>
          <p:cNvSpPr txBox="1"/>
          <p:nvPr/>
        </p:nvSpPr>
        <p:spPr>
          <a:xfrm>
            <a:off x="3927475" y="3562350"/>
            <a:ext cx="4683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26" name="Text Box 17"/>
          <p:cNvSpPr txBox="1"/>
          <p:nvPr/>
        </p:nvSpPr>
        <p:spPr>
          <a:xfrm>
            <a:off x="4416425" y="3562350"/>
            <a:ext cx="4683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18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62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  <p:bldP spid="15363" grpId="0" animBg="1"/>
      <p:bldP spid="15364" grpId="0"/>
      <p:bldP spid="15365" grpId="0"/>
      <p:bldP spid="15366" grpId="0"/>
      <p:bldP spid="15367" grpId="0"/>
      <p:bldP spid="15368" grpId="0"/>
      <p:bldP spid="15369" grpId="0"/>
      <p:bldP spid="16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en-US" dirty="0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364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endParaRPr lang="zh-CN" altLang="en-US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8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12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6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0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4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endParaRPr lang="zh-CN" altLang="en-US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508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2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96570" y="953770"/>
            <a:ext cx="7772400" cy="1470025"/>
          </a:xfrm>
        </p:spPr>
        <p:txBody>
          <a:bodyPr/>
          <a:p>
            <a:r>
              <a:rPr lang="zh-CN" altLang="en-US" sz="3200"/>
              <a:t>学习目标</a:t>
            </a:r>
            <a:endParaRPr lang="zh-CN" altLang="en-US" sz="32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55625" y="2632710"/>
            <a:ext cx="7345045" cy="3289300"/>
          </a:xfrm>
        </p:spPr>
        <p:txBody>
          <a:bodyPr/>
          <a:p>
            <a:pPr algn="l"/>
            <a:r>
              <a:rPr lang="zh-CN" altLang="en-US" sz="2800"/>
              <a:t>一、在对除法算式进行分类、观察并概括其特点等活动中，理解因数与倍数的含义以及它们之间相互依存的关系。</a:t>
            </a:r>
            <a:endParaRPr lang="zh-CN" altLang="en-US" sz="2800"/>
          </a:p>
          <a:p>
            <a:pPr algn="l"/>
            <a:r>
              <a:rPr lang="zh-CN" altLang="en-US" sz="2800"/>
              <a:t>二、会求一个数的因数，在求因数的过程中发现：一个数最小的因数是</a:t>
            </a:r>
            <a:r>
              <a:rPr lang="en-US" altLang="zh-CN" sz="2800"/>
              <a:t>1</a:t>
            </a:r>
            <a:r>
              <a:rPr lang="zh-CN" altLang="en-US" sz="2800"/>
              <a:t>，最大的因数是它本身。</a:t>
            </a:r>
            <a:endParaRPr lang="zh-CN" altLang="en-US" sz="2800"/>
          </a:p>
          <a:p>
            <a:pPr algn="l"/>
            <a:r>
              <a:rPr lang="zh-CN" altLang="en-US" sz="2800"/>
              <a:t>三、培养学生观察、分析、概括的能力。</a:t>
            </a:r>
            <a:endParaRPr lang="zh-CN" altLang="en-US" sz="28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6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80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4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628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2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6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700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4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8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2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3"/>
          <p:cNvSpPr txBox="1"/>
          <p:nvPr/>
        </p:nvSpPr>
        <p:spPr>
          <a:xfrm>
            <a:off x="3852863" y="1557338"/>
            <a:ext cx="2879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Text Box 4"/>
          <p:cNvSpPr txBox="1"/>
          <p:nvPr/>
        </p:nvSpPr>
        <p:spPr>
          <a:xfrm>
            <a:off x="5075238" y="1484313"/>
            <a:ext cx="3673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8÷3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1476375" y="2201863"/>
            <a:ext cx="30956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30÷6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5" name="Text Box 6"/>
          <p:cNvSpPr txBox="1"/>
          <p:nvPr/>
        </p:nvSpPr>
        <p:spPr>
          <a:xfrm>
            <a:off x="5075238" y="2203450"/>
            <a:ext cx="3529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19÷7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Text Box 7"/>
          <p:cNvSpPr txBox="1"/>
          <p:nvPr/>
        </p:nvSpPr>
        <p:spPr>
          <a:xfrm>
            <a:off x="1476375" y="2921000"/>
            <a:ext cx="3095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9÷5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7" name="Text Box 8"/>
          <p:cNvSpPr txBox="1"/>
          <p:nvPr/>
        </p:nvSpPr>
        <p:spPr>
          <a:xfrm>
            <a:off x="5075238" y="2922588"/>
            <a:ext cx="28813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26÷8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8" name="Text Box 9"/>
          <p:cNvSpPr txBox="1"/>
          <p:nvPr/>
        </p:nvSpPr>
        <p:spPr>
          <a:xfrm>
            <a:off x="1476375" y="3641725"/>
            <a:ext cx="2735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20÷10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129" name="Text Box 10"/>
          <p:cNvSpPr txBox="1"/>
          <p:nvPr/>
        </p:nvSpPr>
        <p:spPr>
          <a:xfrm>
            <a:off x="5075238" y="3641725"/>
            <a:ext cx="29511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21÷21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4" name="Rectangle 24"/>
          <p:cNvSpPr/>
          <p:nvPr/>
        </p:nvSpPr>
        <p:spPr>
          <a:xfrm>
            <a:off x="2166938" y="620713"/>
            <a:ext cx="21431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整数除法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31" name="Text Box 28"/>
          <p:cNvSpPr txBox="1"/>
          <p:nvPr/>
        </p:nvSpPr>
        <p:spPr>
          <a:xfrm>
            <a:off x="1476375" y="1481138"/>
            <a:ext cx="25193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12÷2 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29600" cy="4411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796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29600" cy="4411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0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29600" cy="4411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4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29600" cy="4411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868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29600" cy="4411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892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29600" cy="4411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916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19263"/>
            <a:ext cx="8229600" cy="4411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30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的因数：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r>
              <a:rPr kumimoji="0" lang="en-US" altLang="zh-CN" sz="3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36</a:t>
            </a:r>
            <a:endParaRPr kumimoji="0" lang="en-US" altLang="zh-CN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0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12</a:t>
            </a:r>
            <a:r>
              <a:rPr lang="zh-CN" altLang="en-US" dirty="0"/>
              <a:t>、</a:t>
            </a:r>
            <a:r>
              <a:rPr lang="en-US" altLang="zh-CN" dirty="0"/>
              <a:t>18</a:t>
            </a:r>
            <a:r>
              <a:rPr lang="zh-CN" altLang="en-US" dirty="0"/>
              <a:t>、</a:t>
            </a:r>
            <a:r>
              <a:rPr lang="en-US" altLang="zh-CN" dirty="0"/>
              <a:t>36</a:t>
            </a:r>
            <a:endParaRPr lang="en-US" altLang="zh-CN" dirty="0"/>
          </a:p>
          <a:p>
            <a:pPr eaLnBrk="1" hangingPunct="1"/>
            <a:r>
              <a:rPr lang="en-US" altLang="zh-CN" dirty="0"/>
              <a:t>  7</a:t>
            </a:r>
            <a:r>
              <a:rPr lang="zh-CN" altLang="en-US" dirty="0"/>
              <a:t>的因数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964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12</a:t>
            </a:r>
            <a:r>
              <a:rPr lang="zh-CN" altLang="en-US" dirty="0"/>
              <a:t>、</a:t>
            </a:r>
            <a:r>
              <a:rPr lang="en-US" altLang="zh-CN" dirty="0"/>
              <a:t>18</a:t>
            </a:r>
            <a:r>
              <a:rPr lang="zh-CN" altLang="en-US" dirty="0"/>
              <a:t>、</a:t>
            </a:r>
            <a:r>
              <a:rPr lang="en-US" altLang="zh-CN" dirty="0"/>
              <a:t>36</a:t>
            </a:r>
            <a:endParaRPr lang="en-US" altLang="zh-CN" dirty="0"/>
          </a:p>
          <a:p>
            <a:pPr eaLnBrk="1" hangingPunct="1"/>
            <a:r>
              <a:rPr lang="en-US" altLang="zh-CN" dirty="0"/>
              <a:t>  7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endParaRPr lang="zh-CN" altLang="en-US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988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12</a:t>
            </a:r>
            <a:r>
              <a:rPr lang="zh-CN" altLang="en-US" dirty="0"/>
              <a:t>、</a:t>
            </a:r>
            <a:r>
              <a:rPr lang="en-US" altLang="zh-CN" dirty="0"/>
              <a:t>18</a:t>
            </a:r>
            <a:r>
              <a:rPr lang="zh-CN" altLang="en-US" dirty="0"/>
              <a:t>、</a:t>
            </a:r>
            <a:r>
              <a:rPr lang="en-US" altLang="zh-CN" dirty="0"/>
              <a:t>36</a:t>
            </a:r>
            <a:endParaRPr lang="en-US" altLang="zh-CN" dirty="0"/>
          </a:p>
          <a:p>
            <a:pPr eaLnBrk="1" hangingPunct="1"/>
            <a:r>
              <a:rPr lang="en-US" altLang="zh-CN" dirty="0"/>
              <a:t>  7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7</a:t>
            </a:r>
            <a:endParaRPr lang="en-US" altLang="zh-CN" dirty="0"/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2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3852863" y="1557338"/>
            <a:ext cx="2879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7" name="Text Box 4"/>
          <p:cNvSpPr txBox="1"/>
          <p:nvPr/>
        </p:nvSpPr>
        <p:spPr>
          <a:xfrm>
            <a:off x="5075238" y="1484313"/>
            <a:ext cx="3673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8÷3=2 </a:t>
            </a:r>
            <a:r>
              <a:rPr lang="en-US" altLang="zh-CN" sz="3200" b="1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… …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8" name="Text Box 5"/>
          <p:cNvSpPr txBox="1"/>
          <p:nvPr/>
        </p:nvSpPr>
        <p:spPr>
          <a:xfrm>
            <a:off x="1476375" y="2201863"/>
            <a:ext cx="30956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30÷6=5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Text Box 6"/>
          <p:cNvSpPr txBox="1"/>
          <p:nvPr/>
        </p:nvSpPr>
        <p:spPr>
          <a:xfrm>
            <a:off x="5075238" y="2203450"/>
            <a:ext cx="3529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19÷7=2 </a:t>
            </a:r>
            <a:r>
              <a:rPr lang="en-US" altLang="zh-CN" sz="3200" b="1" baseline="32000" dirty="0">
                <a:solidFill>
                  <a:srgbClr val="000000"/>
                </a:solidFill>
                <a:latin typeface="Arial" panose="020B0604020202020204" pitchFamily="34" charset="0"/>
              </a:rPr>
              <a:t>… …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0" name="Text Box 7"/>
          <p:cNvSpPr txBox="1"/>
          <p:nvPr/>
        </p:nvSpPr>
        <p:spPr>
          <a:xfrm>
            <a:off x="1476375" y="2921000"/>
            <a:ext cx="3095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9÷5=1.8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1" name="Text Box 8"/>
          <p:cNvSpPr txBox="1"/>
          <p:nvPr/>
        </p:nvSpPr>
        <p:spPr>
          <a:xfrm>
            <a:off x="5075238" y="2922588"/>
            <a:ext cx="28813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26÷8=3.25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2" name="Text Box 9"/>
          <p:cNvSpPr txBox="1"/>
          <p:nvPr/>
        </p:nvSpPr>
        <p:spPr>
          <a:xfrm>
            <a:off x="1476375" y="3641725"/>
            <a:ext cx="2735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20÷10=2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3" name="Text Box 10"/>
          <p:cNvSpPr txBox="1"/>
          <p:nvPr/>
        </p:nvSpPr>
        <p:spPr>
          <a:xfrm>
            <a:off x="5075238" y="3641725"/>
            <a:ext cx="29511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21÷21=1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154" name="Rectangle 24"/>
          <p:cNvSpPr/>
          <p:nvPr/>
        </p:nvSpPr>
        <p:spPr>
          <a:xfrm>
            <a:off x="2166938" y="620713"/>
            <a:ext cx="2405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整数除法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5" name="Text Box 28"/>
          <p:cNvSpPr txBox="1"/>
          <p:nvPr/>
        </p:nvSpPr>
        <p:spPr>
          <a:xfrm>
            <a:off x="1476375" y="1481138"/>
            <a:ext cx="25193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12÷2=6 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12</a:t>
            </a:r>
            <a:r>
              <a:rPr lang="zh-CN" altLang="en-US" dirty="0"/>
              <a:t>、</a:t>
            </a:r>
            <a:r>
              <a:rPr lang="en-US" altLang="zh-CN" dirty="0"/>
              <a:t>18</a:t>
            </a:r>
            <a:r>
              <a:rPr lang="zh-CN" altLang="en-US" dirty="0"/>
              <a:t>、</a:t>
            </a:r>
            <a:r>
              <a:rPr lang="en-US" altLang="zh-CN" dirty="0"/>
              <a:t>36</a:t>
            </a:r>
            <a:endParaRPr lang="en-US" altLang="zh-CN" dirty="0"/>
          </a:p>
          <a:p>
            <a:pPr eaLnBrk="1" hangingPunct="1"/>
            <a:r>
              <a:rPr lang="en-US" altLang="zh-CN" dirty="0"/>
              <a:t>  7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7</a:t>
            </a:r>
            <a:endParaRPr lang="en-US" altLang="zh-CN" dirty="0"/>
          </a:p>
        </p:txBody>
      </p:sp>
      <p:sp>
        <p:nvSpPr>
          <p:cNvPr id="44035" name="Line 7"/>
          <p:cNvSpPr/>
          <p:nvPr/>
        </p:nvSpPr>
        <p:spPr>
          <a:xfrm>
            <a:off x="2771775" y="123825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6" name="Line 8"/>
          <p:cNvSpPr/>
          <p:nvPr/>
        </p:nvSpPr>
        <p:spPr>
          <a:xfrm>
            <a:off x="2771775" y="386080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7" name="Line 9"/>
          <p:cNvSpPr/>
          <p:nvPr/>
        </p:nvSpPr>
        <p:spPr>
          <a:xfrm>
            <a:off x="2771775" y="1257300"/>
            <a:ext cx="0" cy="260350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8" name="Line 10"/>
          <p:cNvSpPr/>
          <p:nvPr/>
        </p:nvSpPr>
        <p:spPr>
          <a:xfrm>
            <a:off x="2987675" y="170021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39" name="Line 11"/>
          <p:cNvSpPr/>
          <p:nvPr/>
        </p:nvSpPr>
        <p:spPr>
          <a:xfrm>
            <a:off x="3054350" y="1257300"/>
            <a:ext cx="4763" cy="260350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041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12</a:t>
            </a:r>
            <a:r>
              <a:rPr lang="zh-CN" altLang="en-US" dirty="0"/>
              <a:t>、</a:t>
            </a:r>
            <a:r>
              <a:rPr lang="en-US" altLang="zh-CN" dirty="0"/>
              <a:t>18</a:t>
            </a:r>
            <a:r>
              <a:rPr lang="zh-CN" altLang="en-US" dirty="0"/>
              <a:t>、</a:t>
            </a:r>
            <a:r>
              <a:rPr lang="en-US" altLang="zh-CN" dirty="0"/>
              <a:t>36</a:t>
            </a:r>
            <a:endParaRPr lang="en-US" altLang="zh-CN" dirty="0"/>
          </a:p>
          <a:p>
            <a:pPr eaLnBrk="1" hangingPunct="1"/>
            <a:r>
              <a:rPr lang="en-US" altLang="zh-CN" dirty="0"/>
              <a:t>  7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7</a:t>
            </a:r>
            <a:endParaRPr lang="en-US" altLang="zh-CN" dirty="0"/>
          </a:p>
        </p:txBody>
      </p:sp>
      <p:sp>
        <p:nvSpPr>
          <p:cNvPr id="45059" name="Line 7"/>
          <p:cNvSpPr/>
          <p:nvPr/>
        </p:nvSpPr>
        <p:spPr>
          <a:xfrm>
            <a:off x="2771775" y="123825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0" name="Line 8"/>
          <p:cNvSpPr/>
          <p:nvPr/>
        </p:nvSpPr>
        <p:spPr>
          <a:xfrm>
            <a:off x="2771775" y="386080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1" name="Line 9"/>
          <p:cNvSpPr/>
          <p:nvPr/>
        </p:nvSpPr>
        <p:spPr>
          <a:xfrm>
            <a:off x="2771775" y="1257300"/>
            <a:ext cx="0" cy="260350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2" name="Line 10"/>
          <p:cNvSpPr/>
          <p:nvPr/>
        </p:nvSpPr>
        <p:spPr>
          <a:xfrm>
            <a:off x="2987675" y="170021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63" name="Line 11"/>
          <p:cNvSpPr/>
          <p:nvPr/>
        </p:nvSpPr>
        <p:spPr>
          <a:xfrm>
            <a:off x="3054350" y="1257300"/>
            <a:ext cx="4763" cy="260350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065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071" name="Line 10"/>
          <p:cNvSpPr/>
          <p:nvPr/>
        </p:nvSpPr>
        <p:spPr>
          <a:xfrm>
            <a:off x="5935663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2" name="Line 11"/>
          <p:cNvSpPr/>
          <p:nvPr/>
        </p:nvSpPr>
        <p:spPr>
          <a:xfrm>
            <a:off x="5935663" y="12573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3" name="Line 12"/>
          <p:cNvSpPr/>
          <p:nvPr/>
        </p:nvSpPr>
        <p:spPr>
          <a:xfrm>
            <a:off x="6369050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074" name="Line 13"/>
          <p:cNvSpPr/>
          <p:nvPr/>
        </p:nvSpPr>
        <p:spPr>
          <a:xfrm>
            <a:off x="5935663" y="16891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12</a:t>
            </a:r>
            <a:r>
              <a:rPr lang="zh-CN" altLang="en-US" dirty="0"/>
              <a:t>、</a:t>
            </a:r>
            <a:r>
              <a:rPr lang="en-US" altLang="zh-CN" dirty="0"/>
              <a:t>18</a:t>
            </a:r>
            <a:r>
              <a:rPr lang="zh-CN" altLang="en-US" dirty="0"/>
              <a:t>、</a:t>
            </a:r>
            <a:r>
              <a:rPr lang="en-US" altLang="zh-CN" dirty="0"/>
              <a:t>36</a:t>
            </a:r>
            <a:endParaRPr lang="en-US" altLang="zh-CN" dirty="0"/>
          </a:p>
          <a:p>
            <a:pPr eaLnBrk="1" hangingPunct="1"/>
            <a:r>
              <a:rPr lang="en-US" altLang="zh-CN" dirty="0"/>
              <a:t>  7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7</a:t>
            </a:r>
            <a:endParaRPr lang="en-US" altLang="zh-CN" dirty="0"/>
          </a:p>
        </p:txBody>
      </p:sp>
      <p:sp>
        <p:nvSpPr>
          <p:cNvPr id="46083" name="Line 5"/>
          <p:cNvSpPr/>
          <p:nvPr/>
        </p:nvSpPr>
        <p:spPr>
          <a:xfrm>
            <a:off x="2771775" y="386080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84" name="Line 6"/>
          <p:cNvSpPr/>
          <p:nvPr/>
        </p:nvSpPr>
        <p:spPr>
          <a:xfrm>
            <a:off x="2771775" y="1254125"/>
            <a:ext cx="0" cy="26066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85" name="Line 7"/>
          <p:cNvSpPr/>
          <p:nvPr/>
        </p:nvSpPr>
        <p:spPr>
          <a:xfrm>
            <a:off x="2987675" y="170021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86" name="Line 8"/>
          <p:cNvSpPr/>
          <p:nvPr/>
        </p:nvSpPr>
        <p:spPr>
          <a:xfrm>
            <a:off x="3054350" y="1254125"/>
            <a:ext cx="4763" cy="26066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87" name="Line 10"/>
          <p:cNvSpPr/>
          <p:nvPr/>
        </p:nvSpPr>
        <p:spPr>
          <a:xfrm>
            <a:off x="4643438" y="1773238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88" name="Line 11"/>
          <p:cNvSpPr/>
          <p:nvPr/>
        </p:nvSpPr>
        <p:spPr>
          <a:xfrm>
            <a:off x="4643438" y="1773238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89" name="Line 12"/>
          <p:cNvSpPr/>
          <p:nvPr/>
        </p:nvSpPr>
        <p:spPr>
          <a:xfrm>
            <a:off x="5076825" y="1773238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90" name="Line 13"/>
          <p:cNvSpPr/>
          <p:nvPr/>
        </p:nvSpPr>
        <p:spPr>
          <a:xfrm>
            <a:off x="4643438" y="2205038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91" name="Line 14"/>
          <p:cNvSpPr/>
          <p:nvPr/>
        </p:nvSpPr>
        <p:spPr>
          <a:xfrm>
            <a:off x="7451725" y="23495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2820988" y="1211263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093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099" name="Line 5"/>
          <p:cNvSpPr/>
          <p:nvPr/>
        </p:nvSpPr>
        <p:spPr>
          <a:xfrm>
            <a:off x="2771775" y="1254125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00" name="Line 10"/>
          <p:cNvSpPr/>
          <p:nvPr/>
        </p:nvSpPr>
        <p:spPr>
          <a:xfrm>
            <a:off x="5935663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01" name="Line 11"/>
          <p:cNvSpPr/>
          <p:nvPr/>
        </p:nvSpPr>
        <p:spPr>
          <a:xfrm>
            <a:off x="5935663" y="12573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02" name="Line 12"/>
          <p:cNvSpPr/>
          <p:nvPr/>
        </p:nvSpPr>
        <p:spPr>
          <a:xfrm>
            <a:off x="6369050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103" name="Line 13"/>
          <p:cNvSpPr/>
          <p:nvPr/>
        </p:nvSpPr>
        <p:spPr>
          <a:xfrm>
            <a:off x="5935663" y="16891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12</a:t>
            </a:r>
            <a:r>
              <a:rPr lang="zh-CN" altLang="en-US" dirty="0"/>
              <a:t>、</a:t>
            </a:r>
            <a:r>
              <a:rPr lang="en-US" altLang="zh-CN" dirty="0"/>
              <a:t>18</a:t>
            </a:r>
            <a:r>
              <a:rPr lang="zh-CN" altLang="en-US" dirty="0"/>
              <a:t>、</a:t>
            </a:r>
            <a:r>
              <a:rPr lang="en-US" altLang="zh-CN" dirty="0"/>
              <a:t>36</a:t>
            </a:r>
            <a:endParaRPr lang="en-US" altLang="zh-CN" dirty="0"/>
          </a:p>
          <a:p>
            <a:pPr eaLnBrk="1" hangingPunct="1"/>
            <a:r>
              <a:rPr lang="en-US" altLang="zh-CN" dirty="0"/>
              <a:t>  7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7</a:t>
            </a:r>
            <a:endParaRPr lang="en-US" altLang="zh-CN" dirty="0"/>
          </a:p>
        </p:txBody>
      </p:sp>
      <p:sp>
        <p:nvSpPr>
          <p:cNvPr id="47107" name="Line 4"/>
          <p:cNvSpPr/>
          <p:nvPr/>
        </p:nvSpPr>
        <p:spPr>
          <a:xfrm>
            <a:off x="2771775" y="123825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08" name="Line 5"/>
          <p:cNvSpPr/>
          <p:nvPr/>
        </p:nvSpPr>
        <p:spPr>
          <a:xfrm>
            <a:off x="2771775" y="386080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09" name="Line 6"/>
          <p:cNvSpPr/>
          <p:nvPr/>
        </p:nvSpPr>
        <p:spPr>
          <a:xfrm>
            <a:off x="2771775" y="1254125"/>
            <a:ext cx="0" cy="26066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0" name="Line 7"/>
          <p:cNvSpPr/>
          <p:nvPr/>
        </p:nvSpPr>
        <p:spPr>
          <a:xfrm>
            <a:off x="2987675" y="170021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1" name="Line 8"/>
          <p:cNvSpPr/>
          <p:nvPr/>
        </p:nvSpPr>
        <p:spPr>
          <a:xfrm>
            <a:off x="3059113" y="1254125"/>
            <a:ext cx="0" cy="26066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2" name="Line 9"/>
          <p:cNvSpPr/>
          <p:nvPr/>
        </p:nvSpPr>
        <p:spPr>
          <a:xfrm>
            <a:off x="4643438" y="1773238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3" name="Line 10"/>
          <p:cNvSpPr/>
          <p:nvPr/>
        </p:nvSpPr>
        <p:spPr>
          <a:xfrm>
            <a:off x="4643438" y="1773238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4" name="Line 11"/>
          <p:cNvSpPr/>
          <p:nvPr/>
        </p:nvSpPr>
        <p:spPr>
          <a:xfrm>
            <a:off x="5076825" y="1773238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5" name="Line 12"/>
          <p:cNvSpPr/>
          <p:nvPr/>
        </p:nvSpPr>
        <p:spPr>
          <a:xfrm>
            <a:off x="4643438" y="2205038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6" name="Line 13"/>
          <p:cNvSpPr/>
          <p:nvPr/>
        </p:nvSpPr>
        <p:spPr>
          <a:xfrm>
            <a:off x="7451725" y="23495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7" name="Line 14"/>
          <p:cNvSpPr/>
          <p:nvPr/>
        </p:nvSpPr>
        <p:spPr>
          <a:xfrm>
            <a:off x="7380288" y="2349500"/>
            <a:ext cx="0" cy="358775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8" name="Line 15"/>
          <p:cNvSpPr/>
          <p:nvPr/>
        </p:nvSpPr>
        <p:spPr>
          <a:xfrm>
            <a:off x="7380288" y="2349500"/>
            <a:ext cx="504825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19" name="Line 16"/>
          <p:cNvSpPr/>
          <p:nvPr/>
        </p:nvSpPr>
        <p:spPr>
          <a:xfrm>
            <a:off x="7885113" y="2349500"/>
            <a:ext cx="0" cy="358775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20" name="Line 17"/>
          <p:cNvSpPr/>
          <p:nvPr/>
        </p:nvSpPr>
        <p:spPr>
          <a:xfrm>
            <a:off x="7380288" y="2708275"/>
            <a:ext cx="504825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2820988" y="12017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22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128" name="Line 10"/>
          <p:cNvSpPr/>
          <p:nvPr/>
        </p:nvSpPr>
        <p:spPr>
          <a:xfrm>
            <a:off x="5935663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29" name="Line 11"/>
          <p:cNvSpPr/>
          <p:nvPr/>
        </p:nvSpPr>
        <p:spPr>
          <a:xfrm>
            <a:off x="5935663" y="12573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30" name="Line 12"/>
          <p:cNvSpPr/>
          <p:nvPr/>
        </p:nvSpPr>
        <p:spPr>
          <a:xfrm>
            <a:off x="6369050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7131" name="Line 13"/>
          <p:cNvSpPr/>
          <p:nvPr/>
        </p:nvSpPr>
        <p:spPr>
          <a:xfrm>
            <a:off x="5935663" y="16891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12</a:t>
            </a:r>
            <a:r>
              <a:rPr lang="zh-CN" altLang="en-US" dirty="0"/>
              <a:t>、</a:t>
            </a:r>
            <a:r>
              <a:rPr lang="en-US" altLang="zh-CN" dirty="0"/>
              <a:t>18</a:t>
            </a:r>
            <a:r>
              <a:rPr lang="zh-CN" altLang="en-US" dirty="0"/>
              <a:t>、</a:t>
            </a:r>
            <a:r>
              <a:rPr lang="en-US" altLang="zh-CN" dirty="0"/>
              <a:t>36</a:t>
            </a:r>
            <a:endParaRPr lang="en-US" altLang="zh-CN" dirty="0"/>
          </a:p>
          <a:p>
            <a:pPr eaLnBrk="1" hangingPunct="1"/>
            <a:r>
              <a:rPr lang="en-US" altLang="zh-CN" dirty="0"/>
              <a:t>  7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7</a:t>
            </a:r>
            <a:endParaRPr lang="en-US" altLang="zh-CN" dirty="0"/>
          </a:p>
        </p:txBody>
      </p:sp>
      <p:sp>
        <p:nvSpPr>
          <p:cNvPr id="48131" name="Line 5"/>
          <p:cNvSpPr/>
          <p:nvPr/>
        </p:nvSpPr>
        <p:spPr>
          <a:xfrm>
            <a:off x="2771775" y="386080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2" name="Line 6"/>
          <p:cNvSpPr/>
          <p:nvPr/>
        </p:nvSpPr>
        <p:spPr>
          <a:xfrm>
            <a:off x="2771775" y="1700213"/>
            <a:ext cx="0" cy="2160587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3" name="Line 7"/>
          <p:cNvSpPr/>
          <p:nvPr/>
        </p:nvSpPr>
        <p:spPr>
          <a:xfrm>
            <a:off x="2987675" y="170021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4" name="Line 8"/>
          <p:cNvSpPr/>
          <p:nvPr/>
        </p:nvSpPr>
        <p:spPr>
          <a:xfrm>
            <a:off x="3059113" y="1700213"/>
            <a:ext cx="0" cy="2160587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5" name="Line 9"/>
          <p:cNvSpPr/>
          <p:nvPr/>
        </p:nvSpPr>
        <p:spPr>
          <a:xfrm>
            <a:off x="4643438" y="1773238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6" name="Line 10"/>
          <p:cNvSpPr/>
          <p:nvPr/>
        </p:nvSpPr>
        <p:spPr>
          <a:xfrm>
            <a:off x="4643438" y="1773238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7" name="Line 11"/>
          <p:cNvSpPr/>
          <p:nvPr/>
        </p:nvSpPr>
        <p:spPr>
          <a:xfrm>
            <a:off x="5076825" y="1773238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8" name="Line 12"/>
          <p:cNvSpPr/>
          <p:nvPr/>
        </p:nvSpPr>
        <p:spPr>
          <a:xfrm>
            <a:off x="4643438" y="2205038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9" name="Line 13"/>
          <p:cNvSpPr/>
          <p:nvPr/>
        </p:nvSpPr>
        <p:spPr>
          <a:xfrm>
            <a:off x="7451725" y="23495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0" name="Line 14"/>
          <p:cNvSpPr/>
          <p:nvPr/>
        </p:nvSpPr>
        <p:spPr>
          <a:xfrm>
            <a:off x="7380288" y="2349500"/>
            <a:ext cx="0" cy="358775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1" name="Line 15"/>
          <p:cNvSpPr/>
          <p:nvPr/>
        </p:nvSpPr>
        <p:spPr>
          <a:xfrm>
            <a:off x="7380288" y="2349500"/>
            <a:ext cx="504825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2" name="Line 16"/>
          <p:cNvSpPr/>
          <p:nvPr/>
        </p:nvSpPr>
        <p:spPr>
          <a:xfrm>
            <a:off x="7885113" y="2349500"/>
            <a:ext cx="0" cy="358775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3" name="Line 17"/>
          <p:cNvSpPr/>
          <p:nvPr/>
        </p:nvSpPr>
        <p:spPr>
          <a:xfrm>
            <a:off x="7380288" y="2708275"/>
            <a:ext cx="504825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4" name="Line 18"/>
          <p:cNvSpPr/>
          <p:nvPr/>
        </p:nvSpPr>
        <p:spPr>
          <a:xfrm>
            <a:off x="7956550" y="2924175"/>
            <a:ext cx="0" cy="360363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5" name="Line 19"/>
          <p:cNvSpPr/>
          <p:nvPr/>
        </p:nvSpPr>
        <p:spPr>
          <a:xfrm>
            <a:off x="8459788" y="2924175"/>
            <a:ext cx="0" cy="360363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6" name="Line 20"/>
          <p:cNvSpPr/>
          <p:nvPr/>
        </p:nvSpPr>
        <p:spPr>
          <a:xfrm>
            <a:off x="7956550" y="3284538"/>
            <a:ext cx="503238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7" name="Line 21"/>
          <p:cNvSpPr/>
          <p:nvPr/>
        </p:nvSpPr>
        <p:spPr>
          <a:xfrm>
            <a:off x="7956550" y="2924175"/>
            <a:ext cx="503238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2820988" y="119062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49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155" name="Line 4"/>
          <p:cNvSpPr/>
          <p:nvPr/>
        </p:nvSpPr>
        <p:spPr>
          <a:xfrm>
            <a:off x="2771775" y="123825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56" name="Line 5"/>
          <p:cNvSpPr/>
          <p:nvPr/>
        </p:nvSpPr>
        <p:spPr>
          <a:xfrm>
            <a:off x="2771775" y="386080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57" name="Line 6"/>
          <p:cNvSpPr/>
          <p:nvPr/>
        </p:nvSpPr>
        <p:spPr>
          <a:xfrm>
            <a:off x="2771775" y="1254125"/>
            <a:ext cx="0" cy="26066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58" name="Line 8"/>
          <p:cNvSpPr/>
          <p:nvPr/>
        </p:nvSpPr>
        <p:spPr>
          <a:xfrm>
            <a:off x="3059113" y="1254125"/>
            <a:ext cx="0" cy="26066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59" name="Line 10"/>
          <p:cNvSpPr/>
          <p:nvPr/>
        </p:nvSpPr>
        <p:spPr>
          <a:xfrm>
            <a:off x="5935663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60" name="Line 11"/>
          <p:cNvSpPr/>
          <p:nvPr/>
        </p:nvSpPr>
        <p:spPr>
          <a:xfrm>
            <a:off x="5935663" y="12573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61" name="Line 12"/>
          <p:cNvSpPr/>
          <p:nvPr/>
        </p:nvSpPr>
        <p:spPr>
          <a:xfrm>
            <a:off x="6369050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62" name="Line 13"/>
          <p:cNvSpPr/>
          <p:nvPr/>
        </p:nvSpPr>
        <p:spPr>
          <a:xfrm>
            <a:off x="5935663" y="16891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12</a:t>
            </a:r>
            <a:r>
              <a:rPr lang="zh-CN" altLang="en-US" dirty="0"/>
              <a:t>、</a:t>
            </a:r>
            <a:r>
              <a:rPr lang="en-US" altLang="zh-CN" dirty="0"/>
              <a:t>18</a:t>
            </a:r>
            <a:r>
              <a:rPr lang="zh-CN" altLang="en-US" dirty="0"/>
              <a:t>、</a:t>
            </a:r>
            <a:r>
              <a:rPr lang="en-US" altLang="zh-CN" dirty="0"/>
              <a:t>36</a:t>
            </a:r>
            <a:endParaRPr lang="en-US" altLang="zh-CN" dirty="0"/>
          </a:p>
          <a:p>
            <a:pPr eaLnBrk="1" hangingPunct="1"/>
            <a:r>
              <a:rPr lang="en-US" altLang="zh-CN" dirty="0"/>
              <a:t>7</a:t>
            </a:r>
            <a:r>
              <a:rPr lang="zh-CN" altLang="en-US" dirty="0"/>
              <a:t>的因数</a:t>
            </a:r>
            <a:r>
              <a:rPr lang="en-US" altLang="zh-CN" dirty="0"/>
              <a:t>  </a:t>
            </a:r>
            <a:r>
              <a:rPr lang="zh-CN" altLang="en-US" dirty="0"/>
              <a:t>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7</a:t>
            </a:r>
            <a:endParaRPr lang="en-US" altLang="zh-CN" dirty="0"/>
          </a:p>
        </p:txBody>
      </p:sp>
      <p:sp>
        <p:nvSpPr>
          <p:cNvPr id="49155" name="Line 5"/>
          <p:cNvSpPr/>
          <p:nvPr/>
        </p:nvSpPr>
        <p:spPr>
          <a:xfrm>
            <a:off x="2771775" y="386080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56" name="Line 6"/>
          <p:cNvSpPr/>
          <p:nvPr/>
        </p:nvSpPr>
        <p:spPr>
          <a:xfrm>
            <a:off x="2771775" y="1700213"/>
            <a:ext cx="0" cy="2160587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57" name="Line 7"/>
          <p:cNvSpPr/>
          <p:nvPr/>
        </p:nvSpPr>
        <p:spPr>
          <a:xfrm>
            <a:off x="2987675" y="170021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58" name="Line 8"/>
          <p:cNvSpPr/>
          <p:nvPr/>
        </p:nvSpPr>
        <p:spPr>
          <a:xfrm>
            <a:off x="3059113" y="1700213"/>
            <a:ext cx="0" cy="2160587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59" name="Line 9"/>
          <p:cNvSpPr/>
          <p:nvPr/>
        </p:nvSpPr>
        <p:spPr>
          <a:xfrm>
            <a:off x="4643438" y="1773238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0" name="Line 10"/>
          <p:cNvSpPr/>
          <p:nvPr/>
        </p:nvSpPr>
        <p:spPr>
          <a:xfrm>
            <a:off x="4643438" y="1773238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1" name="Line 11"/>
          <p:cNvSpPr/>
          <p:nvPr/>
        </p:nvSpPr>
        <p:spPr>
          <a:xfrm>
            <a:off x="5076825" y="1773238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2" name="Line 12"/>
          <p:cNvSpPr/>
          <p:nvPr/>
        </p:nvSpPr>
        <p:spPr>
          <a:xfrm>
            <a:off x="4643438" y="2205038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3" name="Line 13"/>
          <p:cNvSpPr/>
          <p:nvPr/>
        </p:nvSpPr>
        <p:spPr>
          <a:xfrm>
            <a:off x="7451725" y="23495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4" name="Line 14"/>
          <p:cNvSpPr/>
          <p:nvPr/>
        </p:nvSpPr>
        <p:spPr>
          <a:xfrm>
            <a:off x="7380288" y="2349500"/>
            <a:ext cx="0" cy="358775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5" name="Line 15"/>
          <p:cNvSpPr/>
          <p:nvPr/>
        </p:nvSpPr>
        <p:spPr>
          <a:xfrm>
            <a:off x="7380288" y="2349500"/>
            <a:ext cx="504825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6" name="Line 16"/>
          <p:cNvSpPr/>
          <p:nvPr/>
        </p:nvSpPr>
        <p:spPr>
          <a:xfrm>
            <a:off x="7885113" y="2349500"/>
            <a:ext cx="0" cy="358775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7" name="Line 17"/>
          <p:cNvSpPr/>
          <p:nvPr/>
        </p:nvSpPr>
        <p:spPr>
          <a:xfrm>
            <a:off x="7380288" y="2708275"/>
            <a:ext cx="504825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8" name="Line 18"/>
          <p:cNvSpPr/>
          <p:nvPr/>
        </p:nvSpPr>
        <p:spPr>
          <a:xfrm>
            <a:off x="7956550" y="2924175"/>
            <a:ext cx="0" cy="360363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69" name="Line 19"/>
          <p:cNvSpPr/>
          <p:nvPr/>
        </p:nvSpPr>
        <p:spPr>
          <a:xfrm>
            <a:off x="8459788" y="2924175"/>
            <a:ext cx="0" cy="360363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0" name="Line 20"/>
          <p:cNvSpPr/>
          <p:nvPr/>
        </p:nvSpPr>
        <p:spPr>
          <a:xfrm>
            <a:off x="7956550" y="3284538"/>
            <a:ext cx="503238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1" name="Line 21"/>
          <p:cNvSpPr/>
          <p:nvPr/>
        </p:nvSpPr>
        <p:spPr>
          <a:xfrm>
            <a:off x="7956550" y="2924175"/>
            <a:ext cx="503238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2" name="Line 22"/>
          <p:cNvSpPr/>
          <p:nvPr/>
        </p:nvSpPr>
        <p:spPr>
          <a:xfrm>
            <a:off x="3419475" y="3429000"/>
            <a:ext cx="0" cy="433388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3" name="Line 23"/>
          <p:cNvSpPr/>
          <p:nvPr/>
        </p:nvSpPr>
        <p:spPr>
          <a:xfrm>
            <a:off x="3419475" y="3429000"/>
            <a:ext cx="431800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4" name="Line 24"/>
          <p:cNvSpPr/>
          <p:nvPr/>
        </p:nvSpPr>
        <p:spPr>
          <a:xfrm>
            <a:off x="3851275" y="34290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75" name="Line 25"/>
          <p:cNvSpPr/>
          <p:nvPr/>
        </p:nvSpPr>
        <p:spPr>
          <a:xfrm>
            <a:off x="3419475" y="3860800"/>
            <a:ext cx="431800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6" name="Text Box 17"/>
          <p:cNvSpPr txBox="1">
            <a:spLocks noChangeArrowheads="1"/>
          </p:cNvSpPr>
          <p:nvPr/>
        </p:nvSpPr>
        <p:spPr bwMode="auto">
          <a:xfrm>
            <a:off x="28209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177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183" name="Line 4"/>
          <p:cNvSpPr/>
          <p:nvPr/>
        </p:nvSpPr>
        <p:spPr>
          <a:xfrm>
            <a:off x="2771775" y="123825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84" name="Line 5"/>
          <p:cNvSpPr/>
          <p:nvPr/>
        </p:nvSpPr>
        <p:spPr>
          <a:xfrm>
            <a:off x="2771775" y="386080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85" name="Line 6"/>
          <p:cNvSpPr/>
          <p:nvPr/>
        </p:nvSpPr>
        <p:spPr>
          <a:xfrm>
            <a:off x="2771775" y="1254125"/>
            <a:ext cx="0" cy="26066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86" name="Line 8"/>
          <p:cNvSpPr/>
          <p:nvPr/>
        </p:nvSpPr>
        <p:spPr>
          <a:xfrm>
            <a:off x="3059113" y="1254125"/>
            <a:ext cx="0" cy="26066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87" name="Line 10"/>
          <p:cNvSpPr/>
          <p:nvPr/>
        </p:nvSpPr>
        <p:spPr>
          <a:xfrm>
            <a:off x="5935663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88" name="Line 11"/>
          <p:cNvSpPr/>
          <p:nvPr/>
        </p:nvSpPr>
        <p:spPr>
          <a:xfrm>
            <a:off x="5935663" y="12573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89" name="Line 12"/>
          <p:cNvSpPr/>
          <p:nvPr/>
        </p:nvSpPr>
        <p:spPr>
          <a:xfrm>
            <a:off x="6369050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9190" name="Line 13"/>
          <p:cNvSpPr/>
          <p:nvPr/>
        </p:nvSpPr>
        <p:spPr>
          <a:xfrm>
            <a:off x="5935663" y="16891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719263"/>
            <a:ext cx="8229600" cy="2281237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dirty="0"/>
              <a:t>10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endParaRPr lang="en-US" altLang="zh-CN" dirty="0"/>
          </a:p>
          <a:p>
            <a:pPr eaLnBrk="1" hangingPunct="1"/>
            <a:r>
              <a:rPr lang="en-US" altLang="zh-CN" dirty="0"/>
              <a:t>30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5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10</a:t>
            </a:r>
            <a:r>
              <a:rPr lang="zh-CN" altLang="en-US" dirty="0"/>
              <a:t>、</a:t>
            </a:r>
            <a:r>
              <a:rPr lang="en-US" altLang="zh-CN" dirty="0"/>
              <a:t>15</a:t>
            </a:r>
            <a:r>
              <a:rPr lang="zh-CN" altLang="en-US" dirty="0"/>
              <a:t>、</a:t>
            </a:r>
            <a:r>
              <a:rPr lang="en-US" altLang="zh-CN" dirty="0"/>
              <a:t>30</a:t>
            </a:r>
            <a:endParaRPr lang="en-US" altLang="zh-CN" dirty="0"/>
          </a:p>
          <a:p>
            <a:pPr eaLnBrk="1" hangingPunct="1"/>
            <a:r>
              <a:rPr lang="en-US" altLang="zh-CN" dirty="0"/>
              <a:t>36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2</a:t>
            </a:r>
            <a:r>
              <a:rPr lang="zh-CN" altLang="en-US" dirty="0"/>
              <a:t>、</a:t>
            </a:r>
            <a:r>
              <a:rPr lang="en-US" altLang="zh-CN" dirty="0"/>
              <a:t>3</a:t>
            </a:r>
            <a:r>
              <a:rPr lang="zh-CN" altLang="en-US" dirty="0"/>
              <a:t>、</a:t>
            </a:r>
            <a:r>
              <a:rPr lang="en-US" altLang="zh-CN" dirty="0"/>
              <a:t>4</a:t>
            </a:r>
            <a:r>
              <a:rPr lang="zh-CN" altLang="en-US" dirty="0"/>
              <a:t>、</a:t>
            </a:r>
            <a:r>
              <a:rPr lang="en-US" altLang="zh-CN" dirty="0"/>
              <a:t>6</a:t>
            </a:r>
            <a:r>
              <a:rPr lang="zh-CN" altLang="en-US" dirty="0"/>
              <a:t>、</a:t>
            </a:r>
            <a:r>
              <a:rPr lang="en-US" altLang="zh-CN" dirty="0"/>
              <a:t>9</a:t>
            </a:r>
            <a:r>
              <a:rPr lang="zh-CN" altLang="en-US" dirty="0"/>
              <a:t>、</a:t>
            </a:r>
            <a:r>
              <a:rPr lang="en-US" altLang="zh-CN" dirty="0"/>
              <a:t>12</a:t>
            </a:r>
            <a:r>
              <a:rPr lang="zh-CN" altLang="en-US" dirty="0"/>
              <a:t>、</a:t>
            </a:r>
            <a:r>
              <a:rPr lang="en-US" altLang="zh-CN" dirty="0"/>
              <a:t>18</a:t>
            </a:r>
            <a:r>
              <a:rPr lang="zh-CN" altLang="en-US" dirty="0"/>
              <a:t>、</a:t>
            </a:r>
            <a:r>
              <a:rPr lang="en-US" altLang="zh-CN" dirty="0"/>
              <a:t>36</a:t>
            </a:r>
            <a:endParaRPr lang="en-US" altLang="zh-CN" dirty="0"/>
          </a:p>
          <a:p>
            <a:pPr eaLnBrk="1" hangingPunct="1"/>
            <a:r>
              <a:rPr lang="en-US" altLang="zh-CN" dirty="0"/>
              <a:t>  7</a:t>
            </a:r>
            <a:r>
              <a:rPr lang="zh-CN" altLang="en-US" dirty="0"/>
              <a:t>的因数：</a:t>
            </a: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en-US" altLang="zh-CN" dirty="0"/>
              <a:t>7</a:t>
            </a:r>
            <a:endParaRPr lang="en-US" altLang="zh-CN" dirty="0"/>
          </a:p>
        </p:txBody>
      </p:sp>
      <p:sp>
        <p:nvSpPr>
          <p:cNvPr id="50179" name="Line 5"/>
          <p:cNvSpPr/>
          <p:nvPr/>
        </p:nvSpPr>
        <p:spPr>
          <a:xfrm>
            <a:off x="2771775" y="386080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0" name="Line 6"/>
          <p:cNvSpPr/>
          <p:nvPr/>
        </p:nvSpPr>
        <p:spPr>
          <a:xfrm>
            <a:off x="2771775" y="1700213"/>
            <a:ext cx="0" cy="2160587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1" name="Line 7"/>
          <p:cNvSpPr/>
          <p:nvPr/>
        </p:nvSpPr>
        <p:spPr>
          <a:xfrm>
            <a:off x="2987675" y="170021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2" name="Line 8"/>
          <p:cNvSpPr/>
          <p:nvPr/>
        </p:nvSpPr>
        <p:spPr>
          <a:xfrm>
            <a:off x="3059113" y="1700213"/>
            <a:ext cx="0" cy="2160587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3" name="Line 9"/>
          <p:cNvSpPr/>
          <p:nvPr/>
        </p:nvSpPr>
        <p:spPr>
          <a:xfrm>
            <a:off x="4643438" y="1773238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4" name="Line 10"/>
          <p:cNvSpPr/>
          <p:nvPr/>
        </p:nvSpPr>
        <p:spPr>
          <a:xfrm>
            <a:off x="4643438" y="1773238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5" name="Line 11"/>
          <p:cNvSpPr/>
          <p:nvPr/>
        </p:nvSpPr>
        <p:spPr>
          <a:xfrm>
            <a:off x="5076825" y="1773238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6" name="Line 12"/>
          <p:cNvSpPr/>
          <p:nvPr/>
        </p:nvSpPr>
        <p:spPr>
          <a:xfrm>
            <a:off x="4643438" y="2205038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7" name="Line 13"/>
          <p:cNvSpPr/>
          <p:nvPr/>
        </p:nvSpPr>
        <p:spPr>
          <a:xfrm>
            <a:off x="7451725" y="23495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8" name="Line 14"/>
          <p:cNvSpPr/>
          <p:nvPr/>
        </p:nvSpPr>
        <p:spPr>
          <a:xfrm>
            <a:off x="7380288" y="2349500"/>
            <a:ext cx="0" cy="358775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89" name="Line 15"/>
          <p:cNvSpPr/>
          <p:nvPr/>
        </p:nvSpPr>
        <p:spPr>
          <a:xfrm>
            <a:off x="7380288" y="2349500"/>
            <a:ext cx="504825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0" name="Line 16"/>
          <p:cNvSpPr/>
          <p:nvPr/>
        </p:nvSpPr>
        <p:spPr>
          <a:xfrm>
            <a:off x="7885113" y="2349500"/>
            <a:ext cx="0" cy="358775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1" name="Line 17"/>
          <p:cNvSpPr/>
          <p:nvPr/>
        </p:nvSpPr>
        <p:spPr>
          <a:xfrm>
            <a:off x="7380288" y="2708275"/>
            <a:ext cx="504825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2" name="Line 18"/>
          <p:cNvSpPr/>
          <p:nvPr/>
        </p:nvSpPr>
        <p:spPr>
          <a:xfrm>
            <a:off x="7956550" y="2924175"/>
            <a:ext cx="0" cy="360363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3" name="Line 19"/>
          <p:cNvSpPr/>
          <p:nvPr/>
        </p:nvSpPr>
        <p:spPr>
          <a:xfrm>
            <a:off x="8459788" y="2924175"/>
            <a:ext cx="0" cy="360363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4" name="Line 20"/>
          <p:cNvSpPr/>
          <p:nvPr/>
        </p:nvSpPr>
        <p:spPr>
          <a:xfrm>
            <a:off x="7956550" y="3284538"/>
            <a:ext cx="503238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5" name="Line 21"/>
          <p:cNvSpPr/>
          <p:nvPr/>
        </p:nvSpPr>
        <p:spPr>
          <a:xfrm>
            <a:off x="7956550" y="2924175"/>
            <a:ext cx="503238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6" name="Line 22"/>
          <p:cNvSpPr/>
          <p:nvPr/>
        </p:nvSpPr>
        <p:spPr>
          <a:xfrm>
            <a:off x="3419475" y="3429000"/>
            <a:ext cx="0" cy="433388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7" name="Line 23"/>
          <p:cNvSpPr/>
          <p:nvPr/>
        </p:nvSpPr>
        <p:spPr>
          <a:xfrm>
            <a:off x="3419475" y="3429000"/>
            <a:ext cx="431800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8" name="Line 24"/>
          <p:cNvSpPr/>
          <p:nvPr/>
        </p:nvSpPr>
        <p:spPr>
          <a:xfrm>
            <a:off x="3851275" y="34290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199" name="Line 25"/>
          <p:cNvSpPr/>
          <p:nvPr/>
        </p:nvSpPr>
        <p:spPr>
          <a:xfrm>
            <a:off x="3419475" y="3860800"/>
            <a:ext cx="431800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26" name="Text Box 26"/>
          <p:cNvSpPr txBox="1">
            <a:spLocks noChangeArrowheads="1"/>
          </p:cNvSpPr>
          <p:nvPr/>
        </p:nvSpPr>
        <p:spPr bwMode="auto">
          <a:xfrm>
            <a:off x="647700" y="4581525"/>
            <a:ext cx="7848600" cy="646113"/>
          </a:xfrm>
          <a:prstGeom prst="rect">
            <a:avLst/>
          </a:prstGeom>
          <a:noFill/>
          <a:ln w="41275" cmpd="sng">
            <a:solidFill>
              <a:schemeClr val="tx2">
                <a:lumMod val="60000"/>
                <a:lumOff val="4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一个数的最小因数是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、最大因数是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它本身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Text Box 17"/>
          <p:cNvSpPr txBox="1">
            <a:spLocks noChangeArrowheads="1"/>
          </p:cNvSpPr>
          <p:nvPr/>
        </p:nvSpPr>
        <p:spPr bwMode="auto">
          <a:xfrm>
            <a:off x="2820988" y="12017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202" name="Rectangle 3"/>
          <p:cNvSpPr txBox="1"/>
          <p:nvPr/>
        </p:nvSpPr>
        <p:spPr>
          <a:xfrm>
            <a:off x="704850" y="1254125"/>
            <a:ext cx="1881188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000" dirty="0">
                <a:latin typeface="Arial" panose="020B0604020202020204" pitchFamily="34" charset="0"/>
              </a:rPr>
              <a:t>18</a:t>
            </a:r>
            <a:r>
              <a:rPr lang="zh-CN" altLang="en-US" sz="3000" dirty="0">
                <a:latin typeface="Arial" panose="020B0604020202020204" pitchFamily="34" charset="0"/>
              </a:rPr>
              <a:t>的因数：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344328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4086225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4770438" y="1222375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5422900" y="1227138"/>
            <a:ext cx="4683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5891213" y="1222375"/>
            <a:ext cx="81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  <a:endParaRPr kumimoji="0" lang="en-US" altLang="zh-CN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208" name="Line 4"/>
          <p:cNvSpPr/>
          <p:nvPr/>
        </p:nvSpPr>
        <p:spPr>
          <a:xfrm>
            <a:off x="2771775" y="123825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09" name="Line 5"/>
          <p:cNvSpPr/>
          <p:nvPr/>
        </p:nvSpPr>
        <p:spPr>
          <a:xfrm>
            <a:off x="2771775" y="3860800"/>
            <a:ext cx="287338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10" name="Line 6"/>
          <p:cNvSpPr/>
          <p:nvPr/>
        </p:nvSpPr>
        <p:spPr>
          <a:xfrm>
            <a:off x="2771775" y="1254125"/>
            <a:ext cx="0" cy="26066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11" name="Line 8"/>
          <p:cNvSpPr/>
          <p:nvPr/>
        </p:nvSpPr>
        <p:spPr>
          <a:xfrm>
            <a:off x="3059113" y="1254125"/>
            <a:ext cx="0" cy="2606675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12" name="Line 10"/>
          <p:cNvSpPr/>
          <p:nvPr/>
        </p:nvSpPr>
        <p:spPr>
          <a:xfrm>
            <a:off x="5935663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13" name="Line 11"/>
          <p:cNvSpPr/>
          <p:nvPr/>
        </p:nvSpPr>
        <p:spPr>
          <a:xfrm>
            <a:off x="5935663" y="12573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14" name="Line 12"/>
          <p:cNvSpPr/>
          <p:nvPr/>
        </p:nvSpPr>
        <p:spPr>
          <a:xfrm>
            <a:off x="6369050" y="1257300"/>
            <a:ext cx="0" cy="43180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0215" name="Line 13"/>
          <p:cNvSpPr/>
          <p:nvPr/>
        </p:nvSpPr>
        <p:spPr>
          <a:xfrm>
            <a:off x="5935663" y="1689100"/>
            <a:ext cx="433387" cy="0"/>
          </a:xfrm>
          <a:prstGeom prst="line">
            <a:avLst/>
          </a:prstGeom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3"/>
          <p:cNvSpPr>
            <a:spLocks noGrp="1"/>
          </p:cNvSpPr>
          <p:nvPr>
            <p:ph type="body" idx="4294967295"/>
          </p:nvPr>
        </p:nvSpPr>
        <p:spPr>
          <a:xfrm>
            <a:off x="922338" y="1871663"/>
            <a:ext cx="2462212" cy="50482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</a:pPr>
            <a:r>
              <a:rPr lang="en-US" altLang="zh-CN" dirty="0"/>
              <a:t>6</a:t>
            </a:r>
            <a:r>
              <a:rPr lang="zh-CN" altLang="en-US" dirty="0"/>
              <a:t>的因数有：</a:t>
            </a:r>
            <a:endParaRPr lang="zh-CN" altLang="en-US" dirty="0"/>
          </a:p>
          <a:p>
            <a:pPr eaLnBrk="1" hangingPunct="1">
              <a:lnSpc>
                <a:spcPct val="90000"/>
              </a:lnSpc>
            </a:pPr>
            <a:endParaRPr lang="en-US" altLang="zh-CN" dirty="0"/>
          </a:p>
          <a:p>
            <a:pPr eaLnBrk="1" hangingPunct="1">
              <a:lnSpc>
                <a:spcPct val="90000"/>
              </a:lnSpc>
            </a:pPr>
            <a:endParaRPr lang="en-US" altLang="zh-CN" dirty="0"/>
          </a:p>
        </p:txBody>
      </p:sp>
      <p:sp>
        <p:nvSpPr>
          <p:cNvPr id="47107" name="Rectangle 6"/>
          <p:cNvSpPr>
            <a:spLocks noGrp="1"/>
          </p:cNvSpPr>
          <p:nvPr>
            <p:ph type="title" idx="4294967295"/>
          </p:nvPr>
        </p:nvSpPr>
        <p:spPr>
          <a:xfrm>
            <a:off x="1641475" y="646113"/>
            <a:ext cx="5038725" cy="725487"/>
          </a:xfrm>
        </p:spPr>
        <p:txBody>
          <a:bodyPr vert="horz" wrap="square" lIns="91440" tIns="45720" rIns="91440" bIns="45720" anchor="b" anchorCtr="0"/>
          <a:p>
            <a:pPr eaLnBrk="1" hangingPunct="1"/>
            <a:r>
              <a:rPr lang="en-US" altLang="zh-CN" sz="3500" dirty="0"/>
              <a:t>     </a:t>
            </a:r>
            <a:r>
              <a:rPr lang="zh-CN" altLang="en-US" sz="3500" dirty="0"/>
              <a:t>完全数  </a:t>
            </a:r>
            <a:r>
              <a:rPr lang="en-US" altLang="zh-CN" sz="3500" b="0" dirty="0"/>
              <a:t>(</a:t>
            </a:r>
            <a:r>
              <a:rPr lang="zh-CN" altLang="en-US" sz="3500" b="0" dirty="0"/>
              <a:t>也叫完美数</a:t>
            </a:r>
            <a:r>
              <a:rPr lang="en-US" altLang="zh-CN" sz="3500" b="0" dirty="0"/>
              <a:t>)</a:t>
            </a:r>
            <a:endParaRPr lang="en-US" altLang="zh-CN" sz="3500" b="0" dirty="0"/>
          </a:p>
        </p:txBody>
      </p:sp>
      <p:sp>
        <p:nvSpPr>
          <p:cNvPr id="47108" name="Rectangle 4"/>
          <p:cNvSpPr/>
          <p:nvPr/>
        </p:nvSpPr>
        <p:spPr>
          <a:xfrm>
            <a:off x="3567113" y="2605088"/>
            <a:ext cx="27717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dirty="0">
                <a:latin typeface="Arial" panose="020B0604020202020204" pitchFamily="34" charset="0"/>
              </a:rPr>
              <a:t>1 + 2 + 3</a:t>
            </a:r>
            <a:endParaRPr lang="en-US" altLang="zh-CN" sz="3000" dirty="0">
              <a:latin typeface="Arial" panose="020B0604020202020204" pitchFamily="34" charset="0"/>
            </a:endParaRPr>
          </a:p>
        </p:txBody>
      </p:sp>
      <p:sp>
        <p:nvSpPr>
          <p:cNvPr id="47109" name="Rectangle 5"/>
          <p:cNvSpPr/>
          <p:nvPr/>
        </p:nvSpPr>
        <p:spPr>
          <a:xfrm>
            <a:off x="3571875" y="4157663"/>
            <a:ext cx="273367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dirty="0">
                <a:latin typeface="Arial" panose="020B0604020202020204" pitchFamily="34" charset="0"/>
              </a:rPr>
              <a:t>1 + 2 + 4</a:t>
            </a:r>
            <a:endParaRPr lang="en-US" altLang="zh-CN" sz="3000" dirty="0">
              <a:latin typeface="Arial" panose="020B0604020202020204" pitchFamily="34" charset="0"/>
            </a:endParaRPr>
          </a:p>
        </p:txBody>
      </p:sp>
      <p:sp>
        <p:nvSpPr>
          <p:cNvPr id="47110" name="Rectangle 3"/>
          <p:cNvSpPr/>
          <p:nvPr/>
        </p:nvSpPr>
        <p:spPr>
          <a:xfrm>
            <a:off x="922338" y="3429000"/>
            <a:ext cx="3282950" cy="504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</a:pPr>
            <a:r>
              <a:rPr lang="en-US" altLang="zh-CN" sz="3000" dirty="0">
                <a:latin typeface="Arial" panose="020B0604020202020204" pitchFamily="34" charset="0"/>
              </a:rPr>
              <a:t>8</a:t>
            </a:r>
            <a:r>
              <a:rPr lang="zh-CN" altLang="en-US" sz="3000" dirty="0">
                <a:latin typeface="Arial" panose="020B0604020202020204" pitchFamily="34" charset="0"/>
              </a:rPr>
              <a:t>的因数有：</a:t>
            </a:r>
            <a:endParaRPr lang="zh-CN" altLang="en-US" sz="3000" dirty="0">
              <a:latin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endParaRPr lang="en-US" altLang="zh-CN" sz="3000" dirty="0">
              <a:latin typeface="Arial" panose="020B0604020202020204" pitchFamily="34" charset="0"/>
            </a:endParaRPr>
          </a:p>
        </p:txBody>
      </p:sp>
      <p:sp>
        <p:nvSpPr>
          <p:cNvPr id="47111" name="Rectangle 7"/>
          <p:cNvSpPr/>
          <p:nvPr/>
        </p:nvSpPr>
        <p:spPr>
          <a:xfrm>
            <a:off x="3563938" y="1862138"/>
            <a:ext cx="776287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latin typeface="Arial" panose="020B0604020202020204" pitchFamily="34" charset="0"/>
              </a:rPr>
              <a:t>1</a:t>
            </a:r>
            <a:r>
              <a:rPr lang="zh-CN" altLang="en-US" sz="3000" dirty="0">
                <a:latin typeface="Arial" panose="020B0604020202020204" pitchFamily="34" charset="0"/>
              </a:rPr>
              <a:t>、</a:t>
            </a:r>
            <a:endParaRPr lang="zh-CN" altLang="en-US" sz="3000" dirty="0">
              <a:latin typeface="Arial" panose="020B0604020202020204" pitchFamily="34" charset="0"/>
            </a:endParaRPr>
          </a:p>
        </p:txBody>
      </p:sp>
      <p:sp>
        <p:nvSpPr>
          <p:cNvPr id="47112" name="Rectangle 8"/>
          <p:cNvSpPr/>
          <p:nvPr/>
        </p:nvSpPr>
        <p:spPr>
          <a:xfrm>
            <a:off x="4205288" y="1863725"/>
            <a:ext cx="91916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dirty="0">
                <a:latin typeface="Arial" panose="020B0604020202020204" pitchFamily="34" charset="0"/>
              </a:rPr>
              <a:t>2</a:t>
            </a:r>
            <a:r>
              <a:rPr lang="zh-CN" altLang="en-US" sz="3000" dirty="0">
                <a:latin typeface="Arial" panose="020B0604020202020204" pitchFamily="34" charset="0"/>
              </a:rPr>
              <a:t>、</a:t>
            </a:r>
            <a:endParaRPr lang="zh-CN" altLang="en-US" sz="3000" dirty="0">
              <a:latin typeface="Arial" panose="020B0604020202020204" pitchFamily="34" charset="0"/>
            </a:endParaRPr>
          </a:p>
        </p:txBody>
      </p:sp>
      <p:sp>
        <p:nvSpPr>
          <p:cNvPr id="47113" name="Rectangle 9"/>
          <p:cNvSpPr/>
          <p:nvPr/>
        </p:nvSpPr>
        <p:spPr>
          <a:xfrm>
            <a:off x="4854575" y="1874838"/>
            <a:ext cx="7762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latin typeface="Arial" panose="020B0604020202020204" pitchFamily="34" charset="0"/>
              </a:rPr>
              <a:t>3</a:t>
            </a:r>
            <a:r>
              <a:rPr lang="zh-CN" altLang="en-US" sz="3000" dirty="0">
                <a:latin typeface="Arial" panose="020B0604020202020204" pitchFamily="34" charset="0"/>
              </a:rPr>
              <a:t>、</a:t>
            </a:r>
            <a:endParaRPr lang="zh-CN" altLang="en-US" sz="3000" dirty="0">
              <a:latin typeface="Arial" panose="020B0604020202020204" pitchFamily="34" charset="0"/>
            </a:endParaRPr>
          </a:p>
        </p:txBody>
      </p:sp>
      <p:sp>
        <p:nvSpPr>
          <p:cNvPr id="47114" name="Rectangle 10"/>
          <p:cNvSpPr/>
          <p:nvPr/>
        </p:nvSpPr>
        <p:spPr>
          <a:xfrm>
            <a:off x="5495925" y="1871663"/>
            <a:ext cx="3952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latin typeface="Arial" panose="020B0604020202020204" pitchFamily="34" charset="0"/>
              </a:rPr>
              <a:t>6</a:t>
            </a:r>
            <a:endParaRPr lang="zh-CN" altLang="en-US" sz="3000" dirty="0">
              <a:latin typeface="Arial" panose="020B0604020202020204" pitchFamily="34" charset="0"/>
            </a:endParaRPr>
          </a:p>
        </p:txBody>
      </p:sp>
      <p:sp>
        <p:nvSpPr>
          <p:cNvPr id="47115" name="Rectangle 11"/>
          <p:cNvSpPr/>
          <p:nvPr/>
        </p:nvSpPr>
        <p:spPr>
          <a:xfrm>
            <a:off x="3562350" y="3384550"/>
            <a:ext cx="7762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latin typeface="Arial" panose="020B0604020202020204" pitchFamily="34" charset="0"/>
              </a:rPr>
              <a:t>1</a:t>
            </a:r>
            <a:r>
              <a:rPr lang="zh-CN" altLang="en-US" sz="3000" dirty="0">
                <a:latin typeface="Arial" panose="020B0604020202020204" pitchFamily="34" charset="0"/>
              </a:rPr>
              <a:t>、</a:t>
            </a:r>
            <a:endParaRPr lang="zh-CN" altLang="en-US" sz="3000" dirty="0">
              <a:latin typeface="Arial" panose="020B0604020202020204" pitchFamily="34" charset="0"/>
            </a:endParaRPr>
          </a:p>
        </p:txBody>
      </p:sp>
      <p:sp>
        <p:nvSpPr>
          <p:cNvPr id="47116" name="Rectangle 12"/>
          <p:cNvSpPr/>
          <p:nvPr/>
        </p:nvSpPr>
        <p:spPr>
          <a:xfrm>
            <a:off x="4216400" y="3395663"/>
            <a:ext cx="7762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latin typeface="Arial" panose="020B0604020202020204" pitchFamily="34" charset="0"/>
              </a:rPr>
              <a:t>2</a:t>
            </a:r>
            <a:r>
              <a:rPr lang="zh-CN" altLang="en-US" sz="3000" dirty="0">
                <a:latin typeface="Arial" panose="020B0604020202020204" pitchFamily="34" charset="0"/>
              </a:rPr>
              <a:t>、</a:t>
            </a:r>
            <a:endParaRPr lang="zh-CN" altLang="en-US" sz="3000" dirty="0">
              <a:latin typeface="Arial" panose="020B0604020202020204" pitchFamily="34" charset="0"/>
            </a:endParaRPr>
          </a:p>
        </p:txBody>
      </p:sp>
      <p:sp>
        <p:nvSpPr>
          <p:cNvPr id="47117" name="Rectangle 13"/>
          <p:cNvSpPr/>
          <p:nvPr/>
        </p:nvSpPr>
        <p:spPr>
          <a:xfrm>
            <a:off x="4894263" y="3406775"/>
            <a:ext cx="776287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latin typeface="Arial" panose="020B0604020202020204" pitchFamily="34" charset="0"/>
              </a:rPr>
              <a:t>4</a:t>
            </a:r>
            <a:r>
              <a:rPr lang="zh-CN" altLang="en-US" sz="3000" dirty="0">
                <a:latin typeface="Arial" panose="020B0604020202020204" pitchFamily="34" charset="0"/>
              </a:rPr>
              <a:t>、</a:t>
            </a:r>
            <a:endParaRPr lang="zh-CN" altLang="en-US" sz="3000" dirty="0">
              <a:latin typeface="Arial" panose="020B0604020202020204" pitchFamily="34" charset="0"/>
            </a:endParaRPr>
          </a:p>
        </p:txBody>
      </p:sp>
      <p:sp>
        <p:nvSpPr>
          <p:cNvPr id="47118" name="Rectangle 14"/>
          <p:cNvSpPr/>
          <p:nvPr/>
        </p:nvSpPr>
        <p:spPr>
          <a:xfrm>
            <a:off x="5572125" y="3406775"/>
            <a:ext cx="3952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latin typeface="Arial" panose="020B0604020202020204" pitchFamily="34" charset="0"/>
              </a:rPr>
              <a:t>8</a:t>
            </a:r>
            <a:endParaRPr lang="zh-CN" altLang="en-US" sz="3000" dirty="0">
              <a:latin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19700" y="2620963"/>
            <a:ext cx="69373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dirty="0">
                <a:latin typeface="Arial" panose="020B0604020202020204" pitchFamily="34" charset="0"/>
              </a:rPr>
              <a:t>= 6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321300" y="4162425"/>
            <a:ext cx="582613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≠</a:t>
            </a:r>
            <a:r>
              <a:rPr lang="en-US" altLang="zh-CN" sz="2800" dirty="0">
                <a:latin typeface="Arial" panose="020B0604020202020204" pitchFamily="34" charset="0"/>
              </a:rPr>
              <a:t>8</a:t>
            </a:r>
            <a:endParaRPr lang="en-US" altLang="zh-CN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  <p:bldP spid="47111" grpId="0"/>
      <p:bldP spid="47112" grpId="0"/>
      <p:bldP spid="47113" grpId="0"/>
      <p:bldP spid="47114" grpId="0"/>
      <p:bldP spid="47115" grpId="0"/>
      <p:bldP spid="47116" grpId="0"/>
      <p:bldP spid="47117" grpId="0"/>
      <p:bldP spid="47118" grpId="0"/>
      <p:bldP spid="15" grpId="0"/>
      <p:bldP spid="1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Rectangle 3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791700" cy="46085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200" dirty="0"/>
              <a:t>6</a:t>
            </a:r>
            <a:endParaRPr lang="en-US" altLang="zh-CN" sz="2200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Rectangle 3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791700" cy="46085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200" dirty="0"/>
              <a:t>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28</a:t>
            </a:r>
            <a:endParaRPr lang="en-US" altLang="zh-CN" sz="2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圆角矩形 1"/>
          <p:cNvSpPr/>
          <p:nvPr/>
        </p:nvSpPr>
        <p:spPr>
          <a:xfrm>
            <a:off x="5011738" y="2930525"/>
            <a:ext cx="2335212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99CC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圆角矩形 1"/>
          <p:cNvSpPr/>
          <p:nvPr/>
        </p:nvSpPr>
        <p:spPr>
          <a:xfrm>
            <a:off x="1422400" y="2930525"/>
            <a:ext cx="1939925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99CC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圆角矩形 1"/>
          <p:cNvSpPr/>
          <p:nvPr/>
        </p:nvSpPr>
        <p:spPr>
          <a:xfrm>
            <a:off x="4995863" y="2217738"/>
            <a:ext cx="2936875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99CC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圆角矩形 1"/>
          <p:cNvSpPr/>
          <p:nvPr/>
        </p:nvSpPr>
        <p:spPr>
          <a:xfrm>
            <a:off x="5013325" y="1484313"/>
            <a:ext cx="2917825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99CC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圆角矩形 1"/>
          <p:cNvSpPr/>
          <p:nvPr/>
        </p:nvSpPr>
        <p:spPr>
          <a:xfrm>
            <a:off x="5083175" y="3667125"/>
            <a:ext cx="2024063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圆角矩形 1"/>
          <p:cNvSpPr/>
          <p:nvPr/>
        </p:nvSpPr>
        <p:spPr>
          <a:xfrm>
            <a:off x="1457325" y="3625850"/>
            <a:ext cx="2001838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圆角矩形 1"/>
          <p:cNvSpPr/>
          <p:nvPr/>
        </p:nvSpPr>
        <p:spPr>
          <a:xfrm>
            <a:off x="1439863" y="2192338"/>
            <a:ext cx="178435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圆角矩形 1"/>
          <p:cNvSpPr/>
          <p:nvPr/>
        </p:nvSpPr>
        <p:spPr>
          <a:xfrm>
            <a:off x="1463675" y="1490663"/>
            <a:ext cx="178435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8" name="Text Box 3"/>
          <p:cNvSpPr txBox="1"/>
          <p:nvPr/>
        </p:nvSpPr>
        <p:spPr>
          <a:xfrm>
            <a:off x="3852863" y="1557338"/>
            <a:ext cx="2879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3" name="Text Box 4"/>
          <p:cNvSpPr txBox="1"/>
          <p:nvPr/>
        </p:nvSpPr>
        <p:spPr>
          <a:xfrm>
            <a:off x="5075238" y="1484313"/>
            <a:ext cx="3673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8÷3=2 </a:t>
            </a:r>
            <a:r>
              <a:rPr lang="en-US" altLang="zh-CN" sz="3200" b="1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… …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4" name="Text Box 5"/>
          <p:cNvSpPr txBox="1"/>
          <p:nvPr/>
        </p:nvSpPr>
        <p:spPr>
          <a:xfrm>
            <a:off x="1476375" y="2201863"/>
            <a:ext cx="30956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30÷6=5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5" name="Text Box 6"/>
          <p:cNvSpPr txBox="1"/>
          <p:nvPr/>
        </p:nvSpPr>
        <p:spPr>
          <a:xfrm>
            <a:off x="5075238" y="2203450"/>
            <a:ext cx="3529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19÷7=2 </a:t>
            </a:r>
            <a:r>
              <a:rPr lang="en-US" altLang="zh-CN" sz="3200" b="1" baseline="32000" dirty="0">
                <a:solidFill>
                  <a:srgbClr val="000000"/>
                </a:solidFill>
                <a:latin typeface="Arial" panose="020B0604020202020204" pitchFamily="34" charset="0"/>
              </a:rPr>
              <a:t>… …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6" name="Text Box 7"/>
          <p:cNvSpPr txBox="1"/>
          <p:nvPr/>
        </p:nvSpPr>
        <p:spPr>
          <a:xfrm>
            <a:off x="1476375" y="2921000"/>
            <a:ext cx="3095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9÷5=1.8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7" name="Text Box 8"/>
          <p:cNvSpPr txBox="1"/>
          <p:nvPr/>
        </p:nvSpPr>
        <p:spPr>
          <a:xfrm>
            <a:off x="5075238" y="2922588"/>
            <a:ext cx="28813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26÷8=3.25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8" name="Text Box 9"/>
          <p:cNvSpPr txBox="1"/>
          <p:nvPr/>
        </p:nvSpPr>
        <p:spPr>
          <a:xfrm>
            <a:off x="1476375" y="3641725"/>
            <a:ext cx="2735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20÷10=2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9" name="Text Box 10"/>
          <p:cNvSpPr txBox="1"/>
          <p:nvPr/>
        </p:nvSpPr>
        <p:spPr>
          <a:xfrm>
            <a:off x="5075238" y="3641725"/>
            <a:ext cx="29511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21÷21=1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86" name="Rectangle 13"/>
          <p:cNvSpPr/>
          <p:nvPr/>
        </p:nvSpPr>
        <p:spPr>
          <a:xfrm>
            <a:off x="4500563" y="1484313"/>
            <a:ext cx="5524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②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87" name="Rectangle 14"/>
          <p:cNvSpPr/>
          <p:nvPr/>
        </p:nvSpPr>
        <p:spPr>
          <a:xfrm>
            <a:off x="827088" y="2260600"/>
            <a:ext cx="61595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③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88" name="Rectangle 15"/>
          <p:cNvSpPr/>
          <p:nvPr/>
        </p:nvSpPr>
        <p:spPr>
          <a:xfrm>
            <a:off x="4495800" y="2244725"/>
            <a:ext cx="6365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④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89" name="Rectangle 16"/>
          <p:cNvSpPr/>
          <p:nvPr/>
        </p:nvSpPr>
        <p:spPr>
          <a:xfrm>
            <a:off x="827088" y="2974975"/>
            <a:ext cx="5524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⑤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90" name="Rectangle 17"/>
          <p:cNvSpPr/>
          <p:nvPr/>
        </p:nvSpPr>
        <p:spPr>
          <a:xfrm>
            <a:off x="4500563" y="2924175"/>
            <a:ext cx="5524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91" name="Rectangle 18"/>
          <p:cNvSpPr/>
          <p:nvPr/>
        </p:nvSpPr>
        <p:spPr>
          <a:xfrm>
            <a:off x="827088" y="3690938"/>
            <a:ext cx="5524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⑦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92" name="Rectangle 19"/>
          <p:cNvSpPr/>
          <p:nvPr/>
        </p:nvSpPr>
        <p:spPr>
          <a:xfrm>
            <a:off x="4500563" y="3690938"/>
            <a:ext cx="646112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⑧ </a:t>
            </a: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93" name="Rectangle 24"/>
          <p:cNvSpPr/>
          <p:nvPr/>
        </p:nvSpPr>
        <p:spPr>
          <a:xfrm>
            <a:off x="2166938" y="620713"/>
            <a:ext cx="22685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整数除法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18" name="Text Box 28"/>
          <p:cNvSpPr txBox="1"/>
          <p:nvPr/>
        </p:nvSpPr>
        <p:spPr>
          <a:xfrm>
            <a:off x="1476375" y="1481138"/>
            <a:ext cx="25193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12÷2=6 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95" name="Rectangle 14"/>
          <p:cNvSpPr/>
          <p:nvPr/>
        </p:nvSpPr>
        <p:spPr>
          <a:xfrm>
            <a:off x="827088" y="1539875"/>
            <a:ext cx="615950" cy="4619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①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2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2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2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7"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3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791700" cy="46085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200" dirty="0"/>
              <a:t>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496</a:t>
            </a:r>
            <a:endParaRPr lang="en-US" altLang="zh-CN" sz="2200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3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791700" cy="46085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200" dirty="0"/>
              <a:t>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496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8128</a:t>
            </a:r>
            <a:endParaRPr lang="en-US" altLang="zh-CN" sz="2200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Rectangle 3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791700" cy="46085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200" dirty="0"/>
              <a:t>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496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8128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33550336</a:t>
            </a:r>
            <a:endParaRPr lang="en-US" altLang="zh-CN" sz="2200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Rectangle 3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791700" cy="46085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200" dirty="0"/>
              <a:t>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496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8128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33550336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8589869056</a:t>
            </a:r>
            <a:endParaRPr lang="en-US" altLang="zh-CN" sz="22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3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791700" cy="46085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200" dirty="0"/>
              <a:t>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496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8128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33550336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8589869056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137438691328</a:t>
            </a:r>
            <a:endParaRPr lang="en-US" altLang="zh-CN" sz="22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Rectangle 3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791700" cy="46085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200" dirty="0"/>
              <a:t>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496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8128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33550336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8589869056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137438691328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2305843008139952128</a:t>
            </a:r>
            <a:endParaRPr lang="en-US" altLang="zh-CN" sz="22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Rectangle 3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791700" cy="46085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200" dirty="0"/>
              <a:t>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496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8128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33550336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8589869056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137438691328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2305843008139952128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2658455991569831744654692615953842176</a:t>
            </a:r>
            <a:endParaRPr lang="en-US" altLang="zh-CN" sz="22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3"/>
          <p:cNvSpPr>
            <a:spLocks noGrp="1"/>
          </p:cNvSpPr>
          <p:nvPr>
            <p:ph type="body" idx="4294967295"/>
          </p:nvPr>
        </p:nvSpPr>
        <p:spPr>
          <a:xfrm>
            <a:off x="0" y="1052513"/>
            <a:ext cx="9791700" cy="460851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200" dirty="0"/>
              <a:t>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496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8128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33550336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8589869056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137438691328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2305843008139952128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2658455991569831744654692615953842176</a:t>
            </a:r>
            <a:endParaRPr lang="en-US" altLang="zh-CN" sz="2200" dirty="0"/>
          </a:p>
          <a:p>
            <a:pPr eaLnBrk="1" hangingPunct="1"/>
            <a:r>
              <a:rPr lang="en-US" altLang="zh-CN" sz="2200" dirty="0"/>
              <a:t>191561942608236107294793378084303638130997321548169216</a:t>
            </a:r>
            <a:endParaRPr lang="en-US" altLang="zh-CN" sz="220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49" name="组合 2"/>
          <p:cNvGrpSpPr/>
          <p:nvPr/>
        </p:nvGrpSpPr>
        <p:grpSpPr>
          <a:xfrm>
            <a:off x="0" y="101600"/>
            <a:ext cx="2700338" cy="527050"/>
            <a:chOff x="0" y="194743"/>
            <a:chExt cx="3126179" cy="569433"/>
          </a:xfrm>
        </p:grpSpPr>
        <p:sp>
          <p:nvSpPr>
            <p:cNvPr id="4" name="圆角矩形 3"/>
            <p:cNvSpPr/>
            <p:nvPr>
              <p:custDataLst>
                <p:tags r:id="rId1"/>
              </p:custDataLst>
            </p:nvPr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6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7651" name="组合 4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2" name="椭圆 11"/>
              <p:cNvSpPr/>
              <p:nvPr>
                <p:custDataLst>
                  <p:tags r:id="rId2"/>
                </p:custDataLst>
              </p:nvPr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>
                <p:custDataLst>
                  <p:tags r:id="rId3"/>
                </p:custDataLst>
              </p:nvPr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椭圆 29"/>
              <p:cNvSpPr/>
              <p:nvPr>
                <p:custDataLst>
                  <p:tags r:id="rId4"/>
                </p:custDataLst>
              </p:nvPr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椭圆 30"/>
              <p:cNvSpPr/>
              <p:nvPr>
                <p:custDataLst>
                  <p:tags r:id="rId5"/>
                </p:custDataLst>
              </p:nvPr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圆角矩形 31"/>
              <p:cNvSpPr/>
              <p:nvPr>
                <p:custDataLst>
                  <p:tags r:id="rId6"/>
                </p:custDataLst>
              </p:nvPr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圆角矩形 32"/>
              <p:cNvSpPr/>
              <p:nvPr>
                <p:custDataLst>
                  <p:tags r:id="rId7"/>
                </p:custDataLst>
              </p:nvPr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圆角矩形 33"/>
              <p:cNvSpPr/>
              <p:nvPr>
                <p:custDataLst>
                  <p:tags r:id="rId8"/>
                </p:custDataLst>
              </p:nvPr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圆角矩形 34"/>
              <p:cNvSpPr/>
              <p:nvPr>
                <p:custDataLst>
                  <p:tags r:id="rId9"/>
                </p:custDataLst>
              </p:nvPr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6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 sz="5400"/>
              <a:t>这节课你收获了什么？</a:t>
            </a:r>
            <a:endParaRPr lang="zh-CN" altLang="en-US" sz="54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7660" name="文本框 8"/>
          <p:cNvSpPr txBox="1"/>
          <p:nvPr>
            <p:custDataLst>
              <p:tags r:id="rId10"/>
            </p:custDataLst>
          </p:nvPr>
        </p:nvSpPr>
        <p:spPr>
          <a:xfrm>
            <a:off x="367030" y="106680"/>
            <a:ext cx="2336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课堂小结</a:t>
            </a:r>
            <a:endParaRPr lang="en-US" altLang="zh-CN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圆角矩形 1"/>
          <p:cNvSpPr/>
          <p:nvPr/>
        </p:nvSpPr>
        <p:spPr>
          <a:xfrm>
            <a:off x="5011738" y="2930525"/>
            <a:ext cx="2335212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99CC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5" name="圆角矩形 1"/>
          <p:cNvSpPr/>
          <p:nvPr/>
        </p:nvSpPr>
        <p:spPr>
          <a:xfrm>
            <a:off x="4995863" y="2217738"/>
            <a:ext cx="2936875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99CC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圆角矩形 1"/>
          <p:cNvSpPr/>
          <p:nvPr/>
        </p:nvSpPr>
        <p:spPr>
          <a:xfrm>
            <a:off x="5013325" y="1484313"/>
            <a:ext cx="2917825" cy="57626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5400" cap="flat" cmpd="sng">
            <a:solidFill>
              <a:srgbClr val="0099CC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圆角矩形 1"/>
          <p:cNvSpPr/>
          <p:nvPr/>
        </p:nvSpPr>
        <p:spPr>
          <a:xfrm>
            <a:off x="1457325" y="3625850"/>
            <a:ext cx="2001838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圆角矩形 1"/>
          <p:cNvSpPr/>
          <p:nvPr/>
        </p:nvSpPr>
        <p:spPr>
          <a:xfrm>
            <a:off x="1439863" y="2192338"/>
            <a:ext cx="178435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圆角矩形 1"/>
          <p:cNvSpPr/>
          <p:nvPr/>
        </p:nvSpPr>
        <p:spPr>
          <a:xfrm>
            <a:off x="1463675" y="1490663"/>
            <a:ext cx="178435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Text Box 3"/>
          <p:cNvSpPr txBox="1"/>
          <p:nvPr/>
        </p:nvSpPr>
        <p:spPr>
          <a:xfrm>
            <a:off x="3852863" y="1557338"/>
            <a:ext cx="2879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Text Box 4"/>
          <p:cNvSpPr txBox="1"/>
          <p:nvPr/>
        </p:nvSpPr>
        <p:spPr>
          <a:xfrm>
            <a:off x="5075238" y="1484313"/>
            <a:ext cx="3673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8÷3=2 </a:t>
            </a:r>
            <a:r>
              <a:rPr lang="en-US" altLang="zh-CN" sz="3200" b="1" baseline="30000" dirty="0">
                <a:solidFill>
                  <a:srgbClr val="000000"/>
                </a:solidFill>
                <a:latin typeface="Arial" panose="020B0604020202020204" pitchFamily="34" charset="0"/>
              </a:rPr>
              <a:t>… …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Text Box 5"/>
          <p:cNvSpPr txBox="1"/>
          <p:nvPr/>
        </p:nvSpPr>
        <p:spPr>
          <a:xfrm>
            <a:off x="1476375" y="2201863"/>
            <a:ext cx="30956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30÷6=5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3" name="Text Box 6"/>
          <p:cNvSpPr txBox="1"/>
          <p:nvPr/>
        </p:nvSpPr>
        <p:spPr>
          <a:xfrm>
            <a:off x="5075238" y="2203450"/>
            <a:ext cx="3529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19÷7=2 </a:t>
            </a:r>
            <a:r>
              <a:rPr lang="en-US" altLang="zh-CN" sz="3200" b="1" baseline="32000" dirty="0">
                <a:solidFill>
                  <a:srgbClr val="000000"/>
                </a:solidFill>
                <a:latin typeface="Arial" panose="020B0604020202020204" pitchFamily="34" charset="0"/>
              </a:rPr>
              <a:t>… … </a:t>
            </a: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4" name="Text Box 8"/>
          <p:cNvSpPr txBox="1"/>
          <p:nvPr/>
        </p:nvSpPr>
        <p:spPr>
          <a:xfrm>
            <a:off x="5075238" y="2922588"/>
            <a:ext cx="28813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26÷8=3.25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5" name="Text Box 9"/>
          <p:cNvSpPr txBox="1"/>
          <p:nvPr/>
        </p:nvSpPr>
        <p:spPr>
          <a:xfrm>
            <a:off x="1476375" y="3641725"/>
            <a:ext cx="27352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20÷10=2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6" name="Rectangle 13"/>
          <p:cNvSpPr/>
          <p:nvPr/>
        </p:nvSpPr>
        <p:spPr>
          <a:xfrm>
            <a:off x="4500563" y="1484313"/>
            <a:ext cx="5524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②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7" name="Rectangle 14"/>
          <p:cNvSpPr/>
          <p:nvPr/>
        </p:nvSpPr>
        <p:spPr>
          <a:xfrm>
            <a:off x="827088" y="2260600"/>
            <a:ext cx="615950" cy="4572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③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8" name="Rectangle 15"/>
          <p:cNvSpPr/>
          <p:nvPr/>
        </p:nvSpPr>
        <p:spPr>
          <a:xfrm>
            <a:off x="4495800" y="2244725"/>
            <a:ext cx="6365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④ 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09" name="Rectangle 17"/>
          <p:cNvSpPr/>
          <p:nvPr/>
        </p:nvSpPr>
        <p:spPr>
          <a:xfrm>
            <a:off x="4500563" y="2924175"/>
            <a:ext cx="5524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⑥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10" name="Rectangle 18"/>
          <p:cNvSpPr/>
          <p:nvPr/>
        </p:nvSpPr>
        <p:spPr>
          <a:xfrm>
            <a:off x="827088" y="3690938"/>
            <a:ext cx="5524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⑦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00563" y="3641725"/>
            <a:ext cx="3525837" cy="601663"/>
            <a:chOff x="4500563" y="3641725"/>
            <a:chExt cx="3525837" cy="601663"/>
          </a:xfrm>
        </p:grpSpPr>
        <p:sp>
          <p:nvSpPr>
            <p:cNvPr id="8222" name="圆角矩形 1"/>
            <p:cNvSpPr/>
            <p:nvPr/>
          </p:nvSpPr>
          <p:spPr>
            <a:xfrm>
              <a:off x="5083175" y="3667125"/>
              <a:ext cx="2024063" cy="576263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25400" cap="flat" cmpd="sng">
              <a:solidFill>
                <a:srgbClr val="9595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23" name="Text Box 10"/>
            <p:cNvSpPr txBox="1"/>
            <p:nvPr/>
          </p:nvSpPr>
          <p:spPr>
            <a:xfrm>
              <a:off x="5075238" y="3641725"/>
              <a:ext cx="2951162" cy="5794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21÷21=1</a:t>
              </a:r>
              <a:endPara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224" name="Rectangle 19"/>
            <p:cNvSpPr/>
            <p:nvPr/>
          </p:nvSpPr>
          <p:spPr>
            <a:xfrm>
              <a:off x="4500563" y="3690938"/>
              <a:ext cx="646112" cy="4572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sz="2400" dirty="0">
                  <a:solidFill>
                    <a:srgbClr val="000000"/>
                  </a:solidFill>
                  <a:latin typeface="Arial" panose="020B0604020202020204" pitchFamily="34" charset="0"/>
                </a:rPr>
                <a:t>⑧ </a:t>
              </a:r>
              <a:endPara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212" name="Rectangle 24"/>
          <p:cNvSpPr/>
          <p:nvPr/>
        </p:nvSpPr>
        <p:spPr>
          <a:xfrm>
            <a:off x="2166938" y="620713"/>
            <a:ext cx="22685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整数除法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13" name="Text Box 28"/>
          <p:cNvSpPr txBox="1"/>
          <p:nvPr/>
        </p:nvSpPr>
        <p:spPr>
          <a:xfrm>
            <a:off x="1476375" y="1481138"/>
            <a:ext cx="25193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rPr>
              <a:t>12÷2=6 </a:t>
            </a:r>
            <a:endParaRPr lang="en-US" altLang="zh-CN" sz="32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214" name="Rectangle 14"/>
          <p:cNvSpPr/>
          <p:nvPr/>
        </p:nvSpPr>
        <p:spPr>
          <a:xfrm>
            <a:off x="827088" y="1539875"/>
            <a:ext cx="615950" cy="4619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</a:rPr>
              <a:t>①</a:t>
            </a:r>
            <a:r>
              <a:rPr lang="en-US" altLang="zh-CN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827088" y="2921000"/>
            <a:ext cx="3744912" cy="585788"/>
            <a:chOff x="827088" y="2921000"/>
            <a:chExt cx="3744912" cy="585788"/>
          </a:xfrm>
        </p:grpSpPr>
        <p:grpSp>
          <p:nvGrpSpPr>
            <p:cNvPr id="8218" name="组合 4"/>
            <p:cNvGrpSpPr/>
            <p:nvPr/>
          </p:nvGrpSpPr>
          <p:grpSpPr>
            <a:xfrm>
              <a:off x="827088" y="2930525"/>
              <a:ext cx="2535237" cy="576263"/>
              <a:chOff x="827088" y="2930525"/>
              <a:chExt cx="2535237" cy="576263"/>
            </a:xfrm>
          </p:grpSpPr>
          <p:sp>
            <p:nvSpPr>
              <p:cNvPr id="8220" name="圆角矩形 1"/>
              <p:cNvSpPr/>
              <p:nvPr/>
            </p:nvSpPr>
            <p:spPr>
              <a:xfrm>
                <a:off x="1422400" y="2930525"/>
                <a:ext cx="1939925" cy="576263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25400" cap="flat" cmpd="sng">
                <a:solidFill>
                  <a:srgbClr val="0099CC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anchor="ctr" anchorCtr="0"/>
              <a:p>
                <a:pPr algn="ctr"/>
                <a:endParaRPr lang="zh-CN" altLang="en-US" dirty="0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8221" name="Rectangle 16"/>
              <p:cNvSpPr/>
              <p:nvPr/>
            </p:nvSpPr>
            <p:spPr>
              <a:xfrm>
                <a:off x="827088" y="2974975"/>
                <a:ext cx="552450" cy="4572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ctr" anchorCtr="0">
                <a:spAutoFit/>
              </a:bodyPr>
              <a:p>
                <a:r>
                  <a:rPr lang="en-US" altLang="zh-CN" sz="2400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⑤</a:t>
                </a:r>
                <a:r>
                  <a:rPr lang="en-US" altLang="zh-CN" dirty="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zh-CN" dirty="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219" name="Text Box 7"/>
            <p:cNvSpPr txBox="1"/>
            <p:nvPr/>
          </p:nvSpPr>
          <p:spPr>
            <a:xfrm>
              <a:off x="1476375" y="2921000"/>
              <a:ext cx="3095625" cy="5794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000000"/>
                  </a:solidFill>
                  <a:latin typeface="Arial" panose="020B0604020202020204" pitchFamily="34" charset="0"/>
                </a:rPr>
                <a:t>9÷5=1.8</a:t>
              </a:r>
              <a:endParaRPr lang="en-US" altLang="zh-CN" sz="3200" dirty="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1" name="Rectangle 24"/>
          <p:cNvSpPr/>
          <p:nvPr/>
        </p:nvSpPr>
        <p:spPr>
          <a:xfrm>
            <a:off x="1679575" y="4926013"/>
            <a:ext cx="226853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第一类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" name="Rectangle 24"/>
          <p:cNvSpPr/>
          <p:nvPr/>
        </p:nvSpPr>
        <p:spPr>
          <a:xfrm>
            <a:off x="5453063" y="4929188"/>
            <a:ext cx="22685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第二类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3.49294E-7 L -0.40052 -0.106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0" y="-53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54 -3.38422E-6 L 0.40833 0.1061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00" y="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圆角矩形 1"/>
          <p:cNvSpPr/>
          <p:nvPr/>
        </p:nvSpPr>
        <p:spPr>
          <a:xfrm>
            <a:off x="4376738" y="2941638"/>
            <a:ext cx="1982787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19" name="圆角矩形 1"/>
          <p:cNvSpPr/>
          <p:nvPr/>
        </p:nvSpPr>
        <p:spPr>
          <a:xfrm>
            <a:off x="4319588" y="1284288"/>
            <a:ext cx="178435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0" name="圆角矩形 1"/>
          <p:cNvSpPr/>
          <p:nvPr/>
        </p:nvSpPr>
        <p:spPr>
          <a:xfrm>
            <a:off x="1285875" y="2941638"/>
            <a:ext cx="2084388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1" name="圆角矩形 1"/>
          <p:cNvSpPr/>
          <p:nvPr/>
        </p:nvSpPr>
        <p:spPr>
          <a:xfrm>
            <a:off x="1238250" y="1295400"/>
            <a:ext cx="1784350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222" name="Text Box 9"/>
          <p:cNvSpPr txBox="1"/>
          <p:nvPr/>
        </p:nvSpPr>
        <p:spPr>
          <a:xfrm>
            <a:off x="4572000" y="404813"/>
            <a:ext cx="2879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3" name="Text Box 10"/>
          <p:cNvSpPr txBox="1"/>
          <p:nvPr/>
        </p:nvSpPr>
        <p:spPr>
          <a:xfrm>
            <a:off x="611188" y="333375"/>
            <a:ext cx="7416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4" name="Text Box 11"/>
          <p:cNvSpPr txBox="1"/>
          <p:nvPr/>
        </p:nvSpPr>
        <p:spPr>
          <a:xfrm>
            <a:off x="1325563" y="4403725"/>
            <a:ext cx="45370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</a:rPr>
              <a:t>商是整数而没有余数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9225" name="Rectangle 24"/>
          <p:cNvSpPr/>
          <p:nvPr/>
        </p:nvSpPr>
        <p:spPr>
          <a:xfrm>
            <a:off x="2166938" y="620713"/>
            <a:ext cx="2405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整数除法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6" name="Text Box 2"/>
          <p:cNvSpPr txBox="1"/>
          <p:nvPr/>
        </p:nvSpPr>
        <p:spPr>
          <a:xfrm>
            <a:off x="1187450" y="1268413"/>
            <a:ext cx="25193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12÷2=6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9227" name="Text Box 3"/>
          <p:cNvSpPr txBox="1"/>
          <p:nvPr/>
        </p:nvSpPr>
        <p:spPr>
          <a:xfrm>
            <a:off x="3563938" y="981075"/>
            <a:ext cx="28797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28" name="Text Box 4"/>
          <p:cNvSpPr txBox="1"/>
          <p:nvPr/>
        </p:nvSpPr>
        <p:spPr>
          <a:xfrm>
            <a:off x="4067175" y="1268413"/>
            <a:ext cx="30956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30÷6=5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9229" name="Text Box 5"/>
          <p:cNvSpPr txBox="1"/>
          <p:nvPr/>
        </p:nvSpPr>
        <p:spPr>
          <a:xfrm>
            <a:off x="1042988" y="2940050"/>
            <a:ext cx="27352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20÷10=2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9230" name="Text Box 6"/>
          <p:cNvSpPr txBox="1"/>
          <p:nvPr/>
        </p:nvSpPr>
        <p:spPr>
          <a:xfrm>
            <a:off x="4067175" y="2940050"/>
            <a:ext cx="302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 21÷21=1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9231" name="Text Box 15"/>
          <p:cNvSpPr txBox="1"/>
          <p:nvPr/>
        </p:nvSpPr>
        <p:spPr>
          <a:xfrm>
            <a:off x="4356100" y="1052513"/>
            <a:ext cx="15843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232" name="Text Box 17"/>
          <p:cNvSpPr txBox="1"/>
          <p:nvPr/>
        </p:nvSpPr>
        <p:spPr>
          <a:xfrm>
            <a:off x="1331913" y="3046413"/>
            <a:ext cx="15113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" name="圆角矩形 1"/>
          <p:cNvSpPr>
            <a:spLocks noChangeArrowheads="1"/>
          </p:cNvSpPr>
          <p:nvPr/>
        </p:nvSpPr>
        <p:spPr bwMode="auto">
          <a:xfrm>
            <a:off x="1350963" y="4264025"/>
            <a:ext cx="1784350" cy="576263"/>
          </a:xfrm>
          <a:prstGeom prst="roundRect">
            <a:avLst>
              <a:gd name="adj" fmla="val 16667"/>
            </a:avLst>
          </a:prstGeom>
          <a:solidFill>
            <a:schemeClr val="tx2">
              <a:lumMod val="20000"/>
              <a:lumOff val="80000"/>
            </a:schemeClr>
          </a:solidFill>
          <a:ln w="25400">
            <a:solidFill>
              <a:srgbClr val="9595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圆角矩形 1"/>
          <p:cNvSpPr/>
          <p:nvPr/>
        </p:nvSpPr>
        <p:spPr>
          <a:xfrm>
            <a:off x="4302125" y="2735263"/>
            <a:ext cx="2001838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4" name="圆角矩形 1"/>
          <p:cNvSpPr/>
          <p:nvPr/>
        </p:nvSpPr>
        <p:spPr>
          <a:xfrm>
            <a:off x="4286250" y="1268413"/>
            <a:ext cx="1784350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5" name="圆角矩形 1"/>
          <p:cNvSpPr/>
          <p:nvPr/>
        </p:nvSpPr>
        <p:spPr>
          <a:xfrm>
            <a:off x="1227138" y="2708275"/>
            <a:ext cx="1976437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6" name="圆角矩形 1"/>
          <p:cNvSpPr/>
          <p:nvPr/>
        </p:nvSpPr>
        <p:spPr>
          <a:xfrm>
            <a:off x="1227138" y="1285875"/>
            <a:ext cx="1784350" cy="576263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25400" cap="flat" cmpd="sng">
            <a:solidFill>
              <a:srgbClr val="959500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0247" name="Text Box 2"/>
          <p:cNvSpPr txBox="1"/>
          <p:nvPr/>
        </p:nvSpPr>
        <p:spPr>
          <a:xfrm>
            <a:off x="1187450" y="1268413"/>
            <a:ext cx="25193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12÷2=6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10248" name="Text Box 3"/>
          <p:cNvSpPr txBox="1"/>
          <p:nvPr/>
        </p:nvSpPr>
        <p:spPr>
          <a:xfrm>
            <a:off x="3563938" y="981075"/>
            <a:ext cx="28797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9" name="Text Box 4"/>
          <p:cNvSpPr txBox="1"/>
          <p:nvPr/>
        </p:nvSpPr>
        <p:spPr>
          <a:xfrm>
            <a:off x="4067175" y="1268413"/>
            <a:ext cx="30956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30÷6=5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10250" name="Text Box 5"/>
          <p:cNvSpPr txBox="1"/>
          <p:nvPr/>
        </p:nvSpPr>
        <p:spPr>
          <a:xfrm>
            <a:off x="1042988" y="2728913"/>
            <a:ext cx="273526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20÷10=2 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10251" name="Text Box 6"/>
          <p:cNvSpPr txBox="1"/>
          <p:nvPr/>
        </p:nvSpPr>
        <p:spPr>
          <a:xfrm>
            <a:off x="4067175" y="2708275"/>
            <a:ext cx="302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Arial" panose="020B0604020202020204" pitchFamily="34" charset="0"/>
              </a:rPr>
              <a:t>   21÷21=1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10252" name="Text Box 9"/>
          <p:cNvSpPr txBox="1"/>
          <p:nvPr/>
        </p:nvSpPr>
        <p:spPr>
          <a:xfrm>
            <a:off x="4572000" y="404813"/>
            <a:ext cx="2879725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3" name="Text Box 10"/>
          <p:cNvSpPr txBox="1"/>
          <p:nvPr/>
        </p:nvSpPr>
        <p:spPr>
          <a:xfrm>
            <a:off x="611188" y="333375"/>
            <a:ext cx="7416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54" name="Text Box 12"/>
          <p:cNvSpPr txBox="1"/>
          <p:nvPr/>
        </p:nvSpPr>
        <p:spPr>
          <a:xfrm>
            <a:off x="1187450" y="1125538"/>
            <a:ext cx="18716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4" name="AutoShape 13"/>
          <p:cNvSpPr>
            <a:spLocks noChangeArrowheads="1"/>
          </p:cNvSpPr>
          <p:nvPr/>
        </p:nvSpPr>
        <p:spPr bwMode="auto">
          <a:xfrm>
            <a:off x="1692275" y="1125538"/>
            <a:ext cx="576263" cy="215900"/>
          </a:xfrm>
          <a:prstGeom prst="curvedDownArrow">
            <a:avLst>
              <a:gd name="adj1" fmla="val 53382"/>
              <a:gd name="adj2" fmla="val 106765"/>
              <a:gd name="adj3" fmla="val 33333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6" name="Text Box 14"/>
          <p:cNvSpPr txBox="1"/>
          <p:nvPr/>
        </p:nvSpPr>
        <p:spPr>
          <a:xfrm>
            <a:off x="1116013" y="1844675"/>
            <a:ext cx="2087562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6" name="AutoShape 16"/>
          <p:cNvSpPr>
            <a:spLocks noChangeArrowheads="1"/>
          </p:cNvSpPr>
          <p:nvPr/>
        </p:nvSpPr>
        <p:spPr bwMode="auto">
          <a:xfrm>
            <a:off x="4808538" y="1123950"/>
            <a:ext cx="576263" cy="215900"/>
          </a:xfrm>
          <a:prstGeom prst="curvedDownArrow">
            <a:avLst>
              <a:gd name="adj1" fmla="val 53382"/>
              <a:gd name="adj2" fmla="val 106765"/>
              <a:gd name="adj3" fmla="val 33333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58" name="Text Box 17"/>
          <p:cNvSpPr txBox="1"/>
          <p:nvPr/>
        </p:nvSpPr>
        <p:spPr>
          <a:xfrm>
            <a:off x="1331913" y="2636838"/>
            <a:ext cx="15113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78" name="AutoShape 18"/>
          <p:cNvSpPr>
            <a:spLocks noChangeArrowheads="1"/>
          </p:cNvSpPr>
          <p:nvPr/>
        </p:nvSpPr>
        <p:spPr bwMode="auto">
          <a:xfrm>
            <a:off x="1763713" y="2555875"/>
            <a:ext cx="576263" cy="215900"/>
          </a:xfrm>
          <a:prstGeom prst="curvedDownArrow">
            <a:avLst>
              <a:gd name="adj1" fmla="val 53382"/>
              <a:gd name="adj2" fmla="val 106765"/>
              <a:gd name="adj3" fmla="val 33333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9" name="AutoShape 19"/>
          <p:cNvSpPr>
            <a:spLocks noChangeArrowheads="1"/>
          </p:cNvSpPr>
          <p:nvPr/>
        </p:nvSpPr>
        <p:spPr bwMode="auto">
          <a:xfrm>
            <a:off x="4932363" y="2565400"/>
            <a:ext cx="576263" cy="215900"/>
          </a:xfrm>
          <a:prstGeom prst="curvedDownArrow">
            <a:avLst>
              <a:gd name="adj1" fmla="val 53382"/>
              <a:gd name="adj2" fmla="val 106765"/>
              <a:gd name="adj3" fmla="val 33333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1" name="Text Box 21"/>
          <p:cNvSpPr txBox="1"/>
          <p:nvPr/>
        </p:nvSpPr>
        <p:spPr>
          <a:xfrm>
            <a:off x="1476375" y="2060575"/>
            <a:ext cx="14398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62" name="AutoShape 22"/>
          <p:cNvSpPr/>
          <p:nvPr/>
        </p:nvSpPr>
        <p:spPr>
          <a:xfrm rot="10800000">
            <a:off x="1692275" y="1773238"/>
            <a:ext cx="574675" cy="215900"/>
          </a:xfrm>
          <a:prstGeom prst="curvedDownArrow">
            <a:avLst>
              <a:gd name="adj1" fmla="val 53235"/>
              <a:gd name="adj2" fmla="val 106470"/>
              <a:gd name="adj3" fmla="val 3149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63" name="AutoShape 23"/>
          <p:cNvSpPr/>
          <p:nvPr/>
        </p:nvSpPr>
        <p:spPr>
          <a:xfrm rot="10800000">
            <a:off x="4787900" y="1773238"/>
            <a:ext cx="574675" cy="215900"/>
          </a:xfrm>
          <a:prstGeom prst="curvedDownArrow">
            <a:avLst>
              <a:gd name="adj1" fmla="val 53235"/>
              <a:gd name="adj2" fmla="val 106470"/>
              <a:gd name="adj3" fmla="val 3149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64" name="AutoShape 24"/>
          <p:cNvSpPr/>
          <p:nvPr/>
        </p:nvSpPr>
        <p:spPr>
          <a:xfrm rot="10800000">
            <a:off x="1763713" y="3233738"/>
            <a:ext cx="574675" cy="215900"/>
          </a:xfrm>
          <a:prstGeom prst="curvedDownArrow">
            <a:avLst>
              <a:gd name="adj1" fmla="val 53235"/>
              <a:gd name="adj2" fmla="val 106470"/>
              <a:gd name="adj3" fmla="val 3149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65" name="AutoShape 25"/>
          <p:cNvSpPr/>
          <p:nvPr/>
        </p:nvSpPr>
        <p:spPr>
          <a:xfrm rot="10800000">
            <a:off x="4932363" y="3213100"/>
            <a:ext cx="574675" cy="215900"/>
          </a:xfrm>
          <a:prstGeom prst="curvedDownArrow">
            <a:avLst>
              <a:gd name="adj1" fmla="val 53235"/>
              <a:gd name="adj2" fmla="val 106470"/>
              <a:gd name="adj3" fmla="val 3149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85" name="Text Box 27"/>
          <p:cNvSpPr txBox="1"/>
          <p:nvPr/>
        </p:nvSpPr>
        <p:spPr>
          <a:xfrm>
            <a:off x="1770063" y="3717925"/>
            <a:ext cx="793750" cy="1295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</a:rPr>
              <a:t>…</a:t>
            </a:r>
            <a:endParaRPr lang="en-US" altLang="zh-CN" sz="4000" dirty="0">
              <a:latin typeface="Arial" panose="020B0604020202020204" pitchFamily="34" charset="0"/>
            </a:endParaRPr>
          </a:p>
        </p:txBody>
      </p:sp>
      <p:sp>
        <p:nvSpPr>
          <p:cNvPr id="11287" name="Text Box 29"/>
          <p:cNvSpPr txBox="1"/>
          <p:nvPr/>
        </p:nvSpPr>
        <p:spPr>
          <a:xfrm>
            <a:off x="3707765" y="3861435"/>
            <a:ext cx="5080635" cy="111760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>
            <a:no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   </a:t>
            </a:r>
            <a:r>
              <a:rPr lang="zh-CN" altLang="en-US" sz="2400" b="1" dirty="0">
                <a:latin typeface="Arial" panose="020B0604020202020204" pitchFamily="34" charset="0"/>
              </a:rPr>
              <a:t>注意</a:t>
            </a:r>
            <a:r>
              <a:rPr lang="zh-CN" altLang="en-US" sz="2000" dirty="0">
                <a:latin typeface="Arial" panose="020B0604020202020204" pitchFamily="34" charset="0"/>
              </a:rPr>
              <a:t>：</a:t>
            </a:r>
            <a:r>
              <a:rPr lang="zh-CN" altLang="en-US" sz="2000" b="1" dirty="0">
                <a:latin typeface="Arial" panose="020B0604020202020204" pitchFamily="34" charset="0"/>
              </a:rPr>
              <a:t>为了方便、在研究因数与倍数的时候、我们所说的数指的是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</a:rPr>
              <a:t>自然数</a:t>
            </a:r>
            <a:r>
              <a:rPr lang="en-US" altLang="zh-CN" sz="2000" b="1" dirty="0">
                <a:latin typeface="Arial" panose="020B0604020202020204" pitchFamily="34" charset="0"/>
              </a:rPr>
              <a:t>(</a:t>
            </a:r>
            <a:r>
              <a:rPr lang="zh-CN" altLang="en-US" sz="2000" b="1" dirty="0">
                <a:latin typeface="Arial" panose="020B0604020202020204" pitchFamily="34" charset="0"/>
              </a:rPr>
              <a:t>一般不包括</a:t>
            </a:r>
            <a:r>
              <a:rPr lang="en-US" altLang="zh-CN" sz="2000" b="1" dirty="0">
                <a:latin typeface="Arial" panose="020B0604020202020204" pitchFamily="34" charset="0"/>
              </a:rPr>
              <a:t>0)</a:t>
            </a:r>
            <a:endParaRPr lang="en-US" altLang="zh-CN" sz="2000" b="1" dirty="0">
              <a:latin typeface="Arial" panose="020B0604020202020204" pitchFamily="34" charset="0"/>
            </a:endParaRPr>
          </a:p>
        </p:txBody>
      </p:sp>
      <p:sp>
        <p:nvSpPr>
          <p:cNvPr id="10268" name="Text Box 27"/>
          <p:cNvSpPr txBox="1"/>
          <p:nvPr/>
        </p:nvSpPr>
        <p:spPr>
          <a:xfrm>
            <a:off x="928688" y="5067300"/>
            <a:ext cx="7632700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</a:rPr>
              <a:t>       </a:t>
            </a:r>
            <a:r>
              <a:rPr lang="en-US" altLang="zh-CN" sz="2800" b="1" dirty="0">
                <a:latin typeface="Arial" panose="020B0604020202020204" pitchFamily="34" charset="0"/>
              </a:rPr>
              <a:t>  </a:t>
            </a:r>
            <a:r>
              <a:rPr lang="zh-CN" altLang="en-US" sz="2800" b="1" dirty="0">
                <a:latin typeface="Arial" panose="020B0604020202020204" pitchFamily="34" charset="0"/>
              </a:rPr>
              <a:t>在整数除法中、如果商是整数而没有余数（或者说余数为</a:t>
            </a:r>
            <a:r>
              <a:rPr lang="en-US" altLang="zh-CN" sz="2800" b="1" dirty="0">
                <a:latin typeface="Arial" panose="020B0604020202020204" pitchFamily="34" charset="0"/>
              </a:rPr>
              <a:t>0</a:t>
            </a:r>
            <a:r>
              <a:rPr lang="zh-CN" altLang="en-US" sz="2800" b="1" dirty="0">
                <a:latin typeface="Arial" panose="020B0604020202020204" pitchFamily="34" charset="0"/>
              </a:rPr>
              <a:t>）、我们就说被除数是除数的倍数、除数是被除数的因数（也称约</a:t>
            </a:r>
            <a:r>
              <a:rPr lang="zh-CN" altLang="en-US" sz="2800" b="1" dirty="0">
                <a:latin typeface="Arial" panose="020B0604020202020204" pitchFamily="34" charset="0"/>
              </a:rPr>
              <a:t>数）。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1286" name="Rectangle 28"/>
          <p:cNvSpPr/>
          <p:nvPr/>
        </p:nvSpPr>
        <p:spPr>
          <a:xfrm>
            <a:off x="1504950" y="4237038"/>
            <a:ext cx="14827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latin typeface="Arial" panose="020B0604020202020204" pitchFamily="34" charset="0"/>
              </a:rPr>
              <a:t>a÷b=c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31" name="Text Box 27"/>
          <p:cNvSpPr txBox="1"/>
          <p:nvPr/>
        </p:nvSpPr>
        <p:spPr>
          <a:xfrm rot="10800000" flipV="1">
            <a:off x="921385" y="5067300"/>
            <a:ext cx="7640320" cy="25742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Arial" panose="020B0604020202020204" pitchFamily="34" charset="0"/>
              </a:rPr>
              <a:t>       </a:t>
            </a:r>
            <a:r>
              <a:rPr lang="en-US" altLang="zh-CN" sz="2800" b="1" dirty="0">
                <a:latin typeface="Arial" panose="020B0604020202020204" pitchFamily="34" charset="0"/>
              </a:rPr>
              <a:t>  </a:t>
            </a:r>
            <a:r>
              <a:rPr lang="zh-CN" altLang="en-US" sz="2800" b="1" dirty="0">
                <a:latin typeface="Arial" panose="020B0604020202020204" pitchFamily="34" charset="0"/>
              </a:rPr>
              <a:t>在整数除法中、如果商是整数而没有余数（或者说余数为</a:t>
            </a:r>
            <a:r>
              <a:rPr lang="en-US" altLang="zh-CN" sz="2800" b="1" dirty="0">
                <a:latin typeface="Arial" panose="020B0604020202020204" pitchFamily="34" charset="0"/>
              </a:rPr>
              <a:t>0</a:t>
            </a:r>
            <a:r>
              <a:rPr lang="zh-CN" altLang="en-US" sz="2800" b="1" dirty="0">
                <a:latin typeface="Arial" panose="020B0604020202020204" pitchFamily="34" charset="0"/>
              </a:rPr>
              <a:t>）、我们就说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被除数是除数的倍数、除数是被除数的因数（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也称约数）。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1274" grpId="0" animBg="1"/>
      <p:bldP spid="11276" grpId="0" animBg="1"/>
      <p:bldP spid="11278" grpId="0" animBg="1"/>
      <p:bldP spid="11279" grpId="0" animBg="1"/>
      <p:bldP spid="10262" grpId="0" animBg="1"/>
      <p:bldP spid="10263" grpId="0" animBg="1"/>
      <p:bldP spid="10264" grpId="0" animBg="1"/>
      <p:bldP spid="10265" grpId="0" animBg="1"/>
      <p:bldP spid="11287" grpId="0" bldLvl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b" anchorCtr="0"/>
          <a:p>
            <a:pPr eaLnBrk="1" hangingPunct="1"/>
            <a:r>
              <a:rPr lang="zh-CN" altLang="en-US" sz="2400" dirty="0"/>
              <a:t>一、下面的说法对吗？对的划“√ </a:t>
            </a:r>
            <a:r>
              <a:rPr lang="zh-CN" altLang="en-US" sz="2400" b="0" dirty="0"/>
              <a:t>”，</a:t>
            </a:r>
            <a:r>
              <a:rPr lang="zh-CN" altLang="en-US" sz="2400" dirty="0"/>
              <a:t>错的划“</a:t>
            </a:r>
            <a:r>
              <a:rPr lang="en-US" altLang="zh-CN" sz="2400" dirty="0"/>
              <a:t>×”</a:t>
            </a:r>
            <a:r>
              <a:rPr lang="en-US" altLang="zh-CN" dirty="0"/>
              <a:t> </a:t>
            </a:r>
            <a:r>
              <a:rPr lang="zh-CN" altLang="en-US" dirty="0"/>
              <a:t>。</a:t>
            </a:r>
            <a:endParaRPr lang="zh-CN" altLang="en-US" dirty="0"/>
          </a:p>
        </p:txBody>
      </p:sp>
      <p:sp>
        <p:nvSpPr>
          <p:cNvPr id="14339" name="Rectangle 6"/>
          <p:cNvSpPr/>
          <p:nvPr/>
        </p:nvSpPr>
        <p:spPr>
          <a:xfrm>
            <a:off x="900113" y="1700213"/>
            <a:ext cx="6840537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en-US" altLang="zh-CN" sz="2400" dirty="0">
                <a:latin typeface="Arial" panose="020B0604020202020204" pitchFamily="34" charset="0"/>
              </a:rPr>
              <a:t>.    24÷6=4</a:t>
            </a:r>
            <a:r>
              <a:rPr lang="zh-CN" altLang="en-US" sz="2400" dirty="0">
                <a:latin typeface="Arial" panose="020B0604020202020204" pitchFamily="34" charset="0"/>
              </a:rPr>
              <a:t>、所以</a:t>
            </a:r>
            <a:r>
              <a:rPr lang="en-US" altLang="zh-CN" sz="2400" dirty="0">
                <a:latin typeface="Arial" panose="020B0604020202020204" pitchFamily="34" charset="0"/>
              </a:rPr>
              <a:t>24</a:t>
            </a:r>
            <a:r>
              <a:rPr lang="zh-CN" altLang="en-US" sz="2400" dirty="0">
                <a:latin typeface="Arial" panose="020B0604020202020204" pitchFamily="34" charset="0"/>
              </a:rPr>
              <a:t>是</a:t>
            </a:r>
            <a:r>
              <a:rPr lang="en-US" altLang="zh-CN" sz="2400" dirty="0">
                <a:latin typeface="Arial" panose="020B0604020202020204" pitchFamily="34" charset="0"/>
              </a:rPr>
              <a:t>6</a:t>
            </a:r>
            <a:r>
              <a:rPr lang="zh-CN" altLang="en-US" sz="2400" dirty="0">
                <a:latin typeface="Arial" panose="020B0604020202020204" pitchFamily="34" charset="0"/>
              </a:rPr>
              <a:t>的倍数。     </a:t>
            </a:r>
            <a:r>
              <a:rPr lang="en-US" altLang="zh-CN" sz="1600" b="1" dirty="0">
                <a:latin typeface="Arial" panose="020B0604020202020204" pitchFamily="34" charset="0"/>
              </a:rPr>
              <a:t>(    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endParaRPr lang="en-US" altLang="zh-CN" sz="16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4340" name="Text Box 7"/>
          <p:cNvSpPr txBox="1"/>
          <p:nvPr/>
        </p:nvSpPr>
        <p:spPr>
          <a:xfrm>
            <a:off x="755650" y="2565400"/>
            <a:ext cx="7056438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  2.     </a:t>
            </a:r>
            <a:r>
              <a:rPr lang="en-US" altLang="zh-CN" sz="2400" dirty="0">
                <a:latin typeface="Arial" panose="020B0604020202020204" pitchFamily="34" charset="0"/>
              </a:rPr>
              <a:t>5.7</a:t>
            </a:r>
            <a:r>
              <a:rPr lang="zh-CN" altLang="en-US" sz="2400" dirty="0">
                <a:latin typeface="Arial" panose="020B0604020202020204" pitchFamily="34" charset="0"/>
              </a:rPr>
              <a:t>是</a:t>
            </a:r>
            <a:r>
              <a:rPr lang="en-US" altLang="zh-CN" sz="2400" dirty="0">
                <a:latin typeface="Arial" panose="020B0604020202020204" pitchFamily="34" charset="0"/>
              </a:rPr>
              <a:t>3</a:t>
            </a:r>
            <a:r>
              <a:rPr lang="zh-CN" altLang="en-US" sz="2400" dirty="0">
                <a:latin typeface="Arial" panose="020B0604020202020204" pitchFamily="34" charset="0"/>
              </a:rPr>
              <a:t>的倍数。                             </a:t>
            </a:r>
            <a:r>
              <a:rPr lang="en-US" altLang="zh-CN" b="1" dirty="0">
                <a:latin typeface="Arial" panose="020B0604020202020204" pitchFamily="34" charset="0"/>
              </a:rPr>
              <a:t>(    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endParaRPr lang="en-US" altLang="zh-CN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2293" name="Rectangle 9"/>
          <p:cNvSpPr/>
          <p:nvPr/>
        </p:nvSpPr>
        <p:spPr>
          <a:xfrm>
            <a:off x="6003925" y="2636838"/>
            <a:ext cx="4953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342" name="Text Box 10"/>
          <p:cNvSpPr txBox="1"/>
          <p:nvPr/>
        </p:nvSpPr>
        <p:spPr>
          <a:xfrm>
            <a:off x="755650" y="3429000"/>
            <a:ext cx="6121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  3.    </a:t>
            </a:r>
            <a:r>
              <a:rPr lang="en-US" altLang="zh-CN" sz="2400" dirty="0">
                <a:latin typeface="Arial" panose="020B0604020202020204" pitchFamily="34" charset="0"/>
              </a:rPr>
              <a:t>36</a:t>
            </a:r>
            <a:r>
              <a:rPr lang="zh-CN" altLang="en-US" sz="2400" dirty="0">
                <a:latin typeface="Arial" panose="020B0604020202020204" pitchFamily="34" charset="0"/>
              </a:rPr>
              <a:t>是倍数、</a:t>
            </a:r>
            <a:r>
              <a:rPr lang="en-US" altLang="zh-CN" sz="2400" dirty="0">
                <a:latin typeface="Arial" panose="020B0604020202020204" pitchFamily="34" charset="0"/>
              </a:rPr>
              <a:t>9</a:t>
            </a:r>
            <a:r>
              <a:rPr lang="zh-CN" altLang="en-US" sz="2400" dirty="0">
                <a:latin typeface="Arial" panose="020B0604020202020204" pitchFamily="34" charset="0"/>
              </a:rPr>
              <a:t>是因数                        </a:t>
            </a:r>
            <a:r>
              <a:rPr lang="en-US" altLang="zh-CN" b="1" dirty="0">
                <a:latin typeface="Arial" panose="020B0604020202020204" pitchFamily="34" charset="0"/>
              </a:rPr>
              <a:t>(    </a:t>
            </a:r>
            <a:r>
              <a:rPr lang="en-US" altLang="zh-CN" b="1" dirty="0">
                <a:solidFill>
                  <a:schemeClr val="tx2"/>
                </a:solidFill>
                <a:latin typeface="Arial" panose="020B0604020202020204" pitchFamily="34" charset="0"/>
              </a:rPr>
              <a:t>)</a:t>
            </a:r>
            <a:endParaRPr lang="en-US" altLang="zh-CN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12295" name="矩形 1"/>
          <p:cNvSpPr/>
          <p:nvPr/>
        </p:nvSpPr>
        <p:spPr>
          <a:xfrm>
            <a:off x="6046788" y="1801813"/>
            <a:ext cx="3524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6" name="矩形 2"/>
          <p:cNvSpPr/>
          <p:nvPr/>
        </p:nvSpPr>
        <p:spPr>
          <a:xfrm>
            <a:off x="6030913" y="3481388"/>
            <a:ext cx="49371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2293" grpId="0"/>
      <p:bldP spid="14342" grpId="0"/>
      <p:bldP spid="12295" grpId="0"/>
      <p:bldP spid="12296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PP_MARK_KEY" val="f039cfd1-f88e-4471-980e-d969ae5048e8"/>
  <p:tag name="COMMONDATA" val="eyJoZGlkIjoiM2ExM2E2ODBkZGM0M2ZmM2YzYTI4NjVjNjJiY2I2Njk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  <p:tag name="KSO_WM_UNIT_PLACING_PICTURE_USER_VIEWPORT" val="{&quot;height&quot;:1095,&quot;width&quot;:9637.500787401576}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Network">
  <a:themeElements>
    <a:clrScheme name="1_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1_Network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3772</Words>
  <Application>WPS 演示</Application>
  <PresentationFormat>全屏显示(4:3)</PresentationFormat>
  <Paragraphs>973</Paragraphs>
  <Slides>58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58</vt:i4>
      </vt:variant>
    </vt:vector>
  </HeadingPairs>
  <TitlesOfParts>
    <vt:vector size="70" baseType="lpstr">
      <vt:lpstr>Arial</vt:lpstr>
      <vt:lpstr>宋体</vt:lpstr>
      <vt:lpstr>Wingdings</vt:lpstr>
      <vt:lpstr>黑体</vt:lpstr>
      <vt:lpstr>楷体</vt:lpstr>
      <vt:lpstr>方正黑体简体</vt:lpstr>
      <vt:lpstr>微软雅黑</vt:lpstr>
      <vt:lpstr>Calibri</vt:lpstr>
      <vt:lpstr>Arial Unicode MS</vt:lpstr>
      <vt:lpstr>Calibri</vt:lpstr>
      <vt:lpstr>Network</vt:lpstr>
      <vt:lpstr>1_Network</vt:lpstr>
      <vt:lpstr>PowerPoint 演示文稿</vt:lpstr>
      <vt:lpstr>学习目标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一、下面的说法对吗？对的划“√ ”，错的划“×” 。</vt:lpstr>
      <vt:lpstr>二、下面的3组数中、谁是谁的倍数？谁是谁的因数？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完全数  (也叫完美数)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这节课你收获了什么？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因数与倍数</dc:title>
  <dc:creator>User</dc:creator>
  <cp:lastModifiedBy>Lazy</cp:lastModifiedBy>
  <cp:revision>91</cp:revision>
  <dcterms:created xsi:type="dcterms:W3CDTF">2015-03-23T09:26:00Z</dcterms:created>
  <dcterms:modified xsi:type="dcterms:W3CDTF">2023-03-07T02:53:31Z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48C2BACE30664994A8DC86D5E4A6C8F8</vt:lpwstr>
  </property>
</Properties>
</file>