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6"/>
  </p:notesMasterIdLst>
  <p:sldIdLst>
    <p:sldId id="261" r:id="rId4"/>
    <p:sldId id="257" r:id="rId5"/>
    <p:sldId id="262" r:id="rId7"/>
    <p:sldId id="263" r:id="rId8"/>
    <p:sldId id="264" r:id="rId9"/>
    <p:sldId id="266" r:id="rId10"/>
    <p:sldId id="287" r:id="rId11"/>
    <p:sldId id="265" r:id="rId12"/>
    <p:sldId id="267" r:id="rId13"/>
    <p:sldId id="268" r:id="rId14"/>
    <p:sldId id="269" r:id="rId15"/>
    <p:sldId id="271" r:id="rId16"/>
    <p:sldId id="272" r:id="rId17"/>
    <p:sldId id="275" r:id="rId18"/>
    <p:sldId id="276" r:id="rId19"/>
    <p:sldId id="281" r:id="rId20"/>
    <p:sldId id="282" r:id="rId21"/>
    <p:sldId id="302" r:id="rId22"/>
    <p:sldId id="286" r:id="rId23"/>
    <p:sldId id="284" r:id="rId24"/>
    <p:sldId id="285" r:id="rId25"/>
    <p:sldId id="283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14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76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CC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061" y="500675"/>
            <a:ext cx="2894045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61" y="1124744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765" y="1973627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2804931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155" y="3621021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5349213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949" y="6233931"/>
            <a:ext cx="4614101" cy="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 10"/>
          <p:cNvSpPr/>
          <p:nvPr userDrawn="1"/>
        </p:nvSpPr>
        <p:spPr>
          <a:xfrm>
            <a:off x="188004" y="119427"/>
            <a:ext cx="11815992" cy="6677157"/>
          </a:xfrm>
          <a:prstGeom prst="round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615" y="164637"/>
            <a:ext cx="1709837" cy="6720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openxmlformats.org/officeDocument/2006/relationships/image" Target="../media/image25.png"/><Relationship Id="rId3" Type="http://schemas.openxmlformats.org/officeDocument/2006/relationships/image" Target="../media/image24.emf"/><Relationship Id="rId2" Type="http://schemas.openxmlformats.org/officeDocument/2006/relationships/image" Target="../media/image22.jpeg"/><Relationship Id="rId1" Type="http://schemas.openxmlformats.org/officeDocument/2006/relationships/tags" Target="../tags/tag6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6.png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3.xml"/><Relationship Id="rId5" Type="http://schemas.openxmlformats.org/officeDocument/2006/relationships/image" Target="../media/image38.emf"/><Relationship Id="rId4" Type="http://schemas.openxmlformats.org/officeDocument/2006/relationships/tags" Target="../tags/tag72.xml"/><Relationship Id="rId3" Type="http://schemas.openxmlformats.org/officeDocument/2006/relationships/image" Target="../media/image37.png"/><Relationship Id="rId2" Type="http://schemas.openxmlformats.org/officeDocument/2006/relationships/tags" Target="../tags/tag71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tags" Target="../tags/tag7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GIF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tags" Target="../tags/tag6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&#36164;&#26009;&#38142;&#25509;/&#35270;&#39057;/&#19971;&#24425;&#22235;&#19979;&#35838;&#25991;&#26391;&#35835;9&#30701;&#35799;&#19977;&#39318;.mp4" TargetMode="External"/><Relationship Id="rId3" Type="http://schemas.openxmlformats.org/officeDocument/2006/relationships/image" Target="../media/image17.emf"/><Relationship Id="rId2" Type="http://schemas.openxmlformats.org/officeDocument/2006/relationships/image" Target="../media/image14.jpeg"/><Relationship Id="rId1" Type="http://schemas.openxmlformats.org/officeDocument/2006/relationships/tags" Target="../tags/tag6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54081" y="261035"/>
            <a:ext cx="2824480" cy="33718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统编版  语文  四年级  下册</a:t>
            </a:r>
            <a:endParaRPr kumimoji="1"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93" y="118327"/>
            <a:ext cx="1368331" cy="65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 descr="01604a5d25caf5a80120b5ab46f41a.jpg@1280w_1l_2o_100sh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" y="0"/>
            <a:ext cx="12177607" cy="6253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8167" y="0"/>
            <a:ext cx="5142653" cy="62543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69110" y="1067647"/>
            <a:ext cx="839470" cy="35509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265" b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综合学习单元</a:t>
            </a:r>
            <a:endParaRPr lang="zh-CN" altLang="en-US" sz="4265" b="1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762000" y="-431800"/>
            <a:ext cx="13716000" cy="772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43777" y="1316964"/>
            <a:ext cx="9518228" cy="3415030"/>
          </a:xfrm>
          <a:prstGeom prst="rect">
            <a:avLst/>
          </a:prstGeom>
          <a:noFill/>
          <a:ln w="9525">
            <a:noFill/>
            <a:prstDash val="sysDash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自由朗读三首诗，感受它们与古诗的不同，找韵脚，体会诗歌的韵味。</a:t>
            </a:r>
            <a:endParaRPr lang="zh-CN" altLang="en-US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17" y="393329"/>
            <a:ext cx="3024000" cy="92343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93137" y="356659"/>
            <a:ext cx="2830521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" y="398987"/>
            <a:ext cx="600000" cy="74634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2330" y="4903470"/>
            <a:ext cx="10286365" cy="607695"/>
          </a:xfrm>
          <a:prstGeom prst="rect">
            <a:avLst/>
          </a:prstGeom>
          <a:solidFill>
            <a:schemeClr val="bg1"/>
          </a:solidFill>
          <a:ln w="9525">
            <a:noFill/>
            <a:prstDash val="sysDash"/>
          </a:ln>
        </p:spPr>
        <p:txBody>
          <a:bodyPr wrap="square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阅读提示</a:t>
            </a:r>
            <a:r>
              <a:rPr lang="zh-CN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现代诗歌读起来是很有节奏的，放声朗读</a:t>
            </a:r>
            <a:r>
              <a:rPr lang="zh-CN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28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5360" y="932723"/>
            <a:ext cx="11557879" cy="4270347"/>
            <a:chOff x="44544" y="1659402"/>
            <a:chExt cx="9712032" cy="3379995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44" y="1670838"/>
              <a:ext cx="3184632" cy="3361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9176" y="1670838"/>
              <a:ext cx="3440104" cy="3368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587645" y="1659402"/>
              <a:ext cx="3168931" cy="3372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815412" y="5925277"/>
            <a:ext cx="2496279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</a:rPr>
              <a:t>没有韵脚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815412" y="5286527"/>
            <a:ext cx="2496277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</a:rPr>
              <a:t>格式不一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48264" y="2618716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28" name="椭圆 27"/>
          <p:cNvSpPr/>
          <p:nvPr/>
        </p:nvSpPr>
        <p:spPr>
          <a:xfrm>
            <a:off x="6759443" y="3266303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29" name="椭圆 28"/>
          <p:cNvSpPr/>
          <p:nvPr/>
        </p:nvSpPr>
        <p:spPr>
          <a:xfrm>
            <a:off x="7440149" y="4543695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4943872" y="5887084"/>
            <a:ext cx="2496279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>
                <a:solidFill>
                  <a:srgbClr val="0000FF"/>
                </a:solidFill>
              </a:rPr>
              <a:t>韵脚</a:t>
            </a:r>
            <a:r>
              <a:rPr lang="en-US" altLang="zh-CN" sz="3200" dirty="0" err="1" smtClean="0">
                <a:solidFill>
                  <a:srgbClr val="0000FF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ang</a:t>
            </a:r>
            <a:endParaRPr lang="zh-CN" altLang="en-US" sz="3200" dirty="0">
              <a:solidFill>
                <a:srgbClr val="0000FF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1" name="TextBox 1"/>
          <p:cNvSpPr txBox="1">
            <a:spLocks noChangeArrowheads="1"/>
          </p:cNvSpPr>
          <p:nvPr/>
        </p:nvSpPr>
        <p:spPr bwMode="auto">
          <a:xfrm>
            <a:off x="4943872" y="5248333"/>
            <a:ext cx="2496277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</a:rPr>
              <a:t>格式不一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546173" y="2579155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33" name="椭圆 32"/>
          <p:cNvSpPr/>
          <p:nvPr/>
        </p:nvSpPr>
        <p:spPr>
          <a:xfrm>
            <a:off x="11280576" y="3266303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34" name="椭圆 33"/>
          <p:cNvSpPr/>
          <p:nvPr/>
        </p:nvSpPr>
        <p:spPr>
          <a:xfrm>
            <a:off x="10546173" y="3928053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35" name="椭圆 34"/>
          <p:cNvSpPr/>
          <p:nvPr/>
        </p:nvSpPr>
        <p:spPr>
          <a:xfrm>
            <a:off x="11280576" y="4545156"/>
            <a:ext cx="384043" cy="56919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65"/>
          </a:p>
        </p:txBody>
      </p:sp>
      <p:sp>
        <p:nvSpPr>
          <p:cNvPr id="36" name="TextBox 1"/>
          <p:cNvSpPr txBox="1">
            <a:spLocks noChangeArrowheads="1"/>
          </p:cNvSpPr>
          <p:nvPr/>
        </p:nvSpPr>
        <p:spPr bwMode="auto">
          <a:xfrm>
            <a:off x="8976319" y="5891953"/>
            <a:ext cx="2496279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>
                <a:solidFill>
                  <a:srgbClr val="0000FF"/>
                </a:solidFill>
              </a:rPr>
              <a:t>同字成韵</a:t>
            </a:r>
            <a:endParaRPr lang="zh-CN" altLang="en-US" sz="3200" dirty="0">
              <a:solidFill>
                <a:srgbClr val="0000FF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TextBox 1"/>
          <p:cNvSpPr txBox="1">
            <a:spLocks noChangeArrowheads="1"/>
          </p:cNvSpPr>
          <p:nvPr/>
        </p:nvSpPr>
        <p:spPr bwMode="auto">
          <a:xfrm>
            <a:off x="8976319" y="5253203"/>
            <a:ext cx="2496277" cy="58356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</a:rPr>
              <a:t>格式不一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349" y="1316765"/>
            <a:ext cx="11662603" cy="4270345"/>
            <a:chOff x="44544" y="1663835"/>
            <a:chExt cx="9800030" cy="337999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44" y="1670838"/>
              <a:ext cx="3184632" cy="3361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4470" y="1663835"/>
              <a:ext cx="3440104" cy="3368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235540" y="1670838"/>
              <a:ext cx="3168931" cy="3372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文本框 1"/>
          <p:cNvSpPr txBox="1"/>
          <p:nvPr/>
        </p:nvSpPr>
        <p:spPr>
          <a:xfrm>
            <a:off x="335360" y="181669"/>
            <a:ext cx="10943813" cy="1198880"/>
          </a:xfrm>
          <a:prstGeom prst="rect">
            <a:avLst/>
          </a:prstGeom>
          <a:noFill/>
          <a:ln w="9525">
            <a:noFill/>
            <a:prstDash val="sysDash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按下面顺序读三首诗，你有什么发现？</a:t>
            </a:r>
            <a:endParaRPr lang="zh-CN" altLang="en-US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3133459" y="5587112"/>
            <a:ext cx="1618392" cy="912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5335" dirty="0" smtClean="0"/>
              <a:t>母爱</a:t>
            </a:r>
            <a:endParaRPr lang="zh-CN" altLang="en-US" sz="5335" dirty="0"/>
          </a:p>
        </p:txBody>
      </p:sp>
      <p:sp>
        <p:nvSpPr>
          <p:cNvPr id="8" name="文本框 5"/>
          <p:cNvSpPr txBox="1"/>
          <p:nvPr/>
        </p:nvSpPr>
        <p:spPr>
          <a:xfrm>
            <a:off x="9045795" y="5563448"/>
            <a:ext cx="1618392" cy="91249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5335" dirty="0" smtClean="0"/>
              <a:t>大海</a:t>
            </a:r>
            <a:endParaRPr lang="zh-CN" altLang="en-US" sz="5335" dirty="0"/>
          </a:p>
        </p:txBody>
      </p:sp>
      <p:sp>
        <p:nvSpPr>
          <p:cNvPr id="9" name="矩形 8"/>
          <p:cNvSpPr/>
          <p:nvPr/>
        </p:nvSpPr>
        <p:spPr>
          <a:xfrm>
            <a:off x="239349" y="1325613"/>
            <a:ext cx="7568680" cy="42378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3445" y="836712"/>
            <a:ext cx="6070415" cy="386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繁星（</a:t>
            </a:r>
            <a:r>
              <a:rPr lang="zh-CN" altLang="en-US" sz="4265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七一）</a:t>
            </a:r>
            <a:endParaRPr lang="zh-CN" altLang="en-US" sz="4265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</a:t>
            </a:r>
            <a:r>
              <a:rPr lang="en-US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90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是永不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漫灭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的回忆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900"/>
              </a:lnSpc>
            </a:pP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月明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的园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90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藤萝的叶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下，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90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母亲的膝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上。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851644" y="1811929"/>
            <a:ext cx="1087755" cy="3175"/>
          </a:xfrm>
          <a:prstGeom prst="line">
            <a:avLst/>
          </a:prstGeom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云形标注 12"/>
          <p:cNvSpPr/>
          <p:nvPr/>
        </p:nvSpPr>
        <p:spPr>
          <a:xfrm>
            <a:off x="6171455" y="452669"/>
            <a:ext cx="5225687" cy="2304256"/>
          </a:xfrm>
          <a:prstGeom prst="cloudCallout">
            <a:avLst>
              <a:gd name="adj1" fmla="val -86547"/>
              <a:gd name="adj2" fmla="val 23929"/>
            </a:avLst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sz="3735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说明不止一件事，有很多事值得作者回忆。</a:t>
            </a:r>
            <a:endParaRPr lang="zh-CN" altLang="en-US" sz="3735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1205" y="2089905"/>
            <a:ext cx="236220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永不漫灭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9" name="文本框 4"/>
          <p:cNvSpPr>
            <a:spLocks noChangeArrowheads="1"/>
          </p:cNvSpPr>
          <p:nvPr/>
        </p:nvSpPr>
        <p:spPr bwMode="auto">
          <a:xfrm>
            <a:off x="7212919" y="3378240"/>
            <a:ext cx="2688167" cy="1746342"/>
          </a:xfrm>
          <a:prstGeom prst="wedgeRoundRectCallout">
            <a:avLst>
              <a:gd name="adj1" fmla="val -158471"/>
              <a:gd name="adj2" fmla="val -53041"/>
              <a:gd name="adj3" fmla="val 16667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强调印象十分</a:t>
            </a:r>
            <a:r>
              <a:rPr lang="zh-CN" altLang="en-US" sz="4265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深刻</a:t>
            </a:r>
            <a:endParaRPr lang="zh-CN" altLang="en-US" sz="4265" b="1" dirty="0">
              <a:solidFill>
                <a:srgbClr val="005392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3445" y="3353211"/>
            <a:ext cx="4416491" cy="26336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017469"/>
            <a:ext cx="4048769" cy="23155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911399" y="3429000"/>
            <a:ext cx="2907030" cy="748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月明的园中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19" y="1017471"/>
            <a:ext cx="3840428" cy="23155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4847861" y="3429000"/>
            <a:ext cx="2907030" cy="748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藤萝的叶下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8" t="26882" r="15405" b="21983"/>
          <a:stretch>
            <a:fillRect/>
          </a:stretch>
        </p:blipFill>
        <p:spPr bwMode="auto">
          <a:xfrm>
            <a:off x="8400256" y="1033161"/>
            <a:ext cx="3456384" cy="229982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632097" y="3429000"/>
            <a:ext cx="2907030" cy="748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母亲的膝上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447595" y="4869160"/>
            <a:ext cx="7527952" cy="1198880"/>
          </a:xfrm>
          <a:prstGeom prst="rect">
            <a:avLst/>
          </a:prstGeom>
          <a:noFill/>
          <a:ln w="9525">
            <a:noFill/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诗人会和母亲做什么事情？</a:t>
            </a:r>
            <a:endParaRPr lang="zh-CN" altLang="en-US" sz="32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" b="21983"/>
          <a:stretch>
            <a:fillRect/>
          </a:stretch>
        </p:blipFill>
        <p:spPr bwMode="auto">
          <a:xfrm>
            <a:off x="-144693" y="-123395"/>
            <a:ext cx="12481387" cy="70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9349" y="932723"/>
            <a:ext cx="7296811" cy="748030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5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我给母亲讲白天发生的趣事</a:t>
            </a:r>
            <a:endParaRPr lang="zh-CN" altLang="en-US" sz="4265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1344" y="1988840"/>
            <a:ext cx="7392821" cy="748030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5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母亲给我讲月亮中嫦娥的故事</a:t>
            </a:r>
            <a:endParaRPr lang="zh-CN" altLang="en-US" sz="4265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7557" y="3017092"/>
            <a:ext cx="5952661" cy="748030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5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母亲给</a:t>
            </a:r>
            <a:r>
              <a:rPr lang="zh-CN" altLang="en-US" sz="4265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我讲星星的故事</a:t>
            </a:r>
            <a:endParaRPr lang="zh-CN" altLang="en-US" sz="4265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413" y="4745497"/>
            <a:ext cx="3936437" cy="912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5335" dirty="0" smtClean="0"/>
              <a:t>童年的美好</a:t>
            </a:r>
            <a:endParaRPr lang="zh-CN" altLang="en-US" sz="5335" dirty="0"/>
          </a:p>
        </p:txBody>
      </p:sp>
      <p:sp>
        <p:nvSpPr>
          <p:cNvPr id="8" name="文本框 5"/>
          <p:cNvSpPr txBox="1"/>
          <p:nvPr/>
        </p:nvSpPr>
        <p:spPr>
          <a:xfrm>
            <a:off x="5286803" y="4745497"/>
            <a:ext cx="3977548" cy="912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5335" dirty="0" smtClean="0"/>
              <a:t>母亲的慈爱</a:t>
            </a:r>
            <a:endParaRPr lang="zh-CN" altLang="en-US" sz="533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5413" y="1412776"/>
            <a:ext cx="11041227" cy="2717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当记忆的大门打开，远远望去，看到了园子（          ），慢慢靠近，看到了郁郁葱葱的藤萝（          ），再近一些，我们的目光最终落在了（          ）。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311691" y="4863352"/>
            <a:ext cx="6206441" cy="74803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4265" dirty="0" smtClean="0">
                <a:solidFill>
                  <a:prstClr val="black"/>
                </a:solidFill>
              </a:rPr>
              <a:t>体现</a:t>
            </a:r>
            <a:r>
              <a:rPr lang="zh-CN" altLang="en-US" sz="4265" dirty="0">
                <a:solidFill>
                  <a:prstClr val="black"/>
                </a:solidFill>
              </a:rPr>
              <a:t>了作者对母亲的</a:t>
            </a:r>
            <a:r>
              <a:rPr lang="zh-CN" altLang="en-US" sz="4265" dirty="0" smtClean="0">
                <a:solidFill>
                  <a:prstClr val="black"/>
                </a:solidFill>
              </a:rPr>
              <a:t>爱</a:t>
            </a:r>
            <a:r>
              <a:rPr lang="zh-CN" altLang="en-US" sz="4265" dirty="0">
                <a:solidFill>
                  <a:prstClr val="black"/>
                </a:solidFill>
              </a:rPr>
              <a:t>。</a:t>
            </a:r>
            <a:endParaRPr lang="zh-CN" altLang="en-US" sz="4265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66597" y="2084851"/>
            <a:ext cx="290703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月明的园中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9471" y="2745311"/>
            <a:ext cx="290703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藤萝的叶下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7716" y="3398629"/>
            <a:ext cx="290703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母亲的膝上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62940" y="5463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文本框 3"/>
          <p:cNvSpPr txBox="1"/>
          <p:nvPr/>
        </p:nvSpPr>
        <p:spPr>
          <a:xfrm>
            <a:off x="719403" y="452669"/>
            <a:ext cx="4128459" cy="44062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735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带着对母亲深深的爱再次朗读诗句，</a:t>
            </a:r>
            <a:r>
              <a:rPr lang="zh-CN" altLang="en-US" sz="3735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体会诗人对母亲的依恋和母爱的温馨。</a:t>
            </a:r>
            <a:endParaRPr lang="zh-CN" altLang="en-US" sz="3735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朗读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369029" y="4603707"/>
            <a:ext cx="812800" cy="81280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1863328" y="5416507"/>
            <a:ext cx="1824203" cy="681990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>
              <a:lnSpc>
                <a:spcPct val="120000"/>
              </a:lnSpc>
              <a:defRPr/>
            </a:pPr>
            <a:r>
              <a:rPr lang="zh-CN" altLang="en-US" sz="3200" kern="0" dirty="0" smtClean="0">
                <a:solidFill>
                  <a:sysClr val="window" lastClr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伴读音乐</a:t>
            </a:r>
            <a:endParaRPr lang="zh-CN" altLang="en-US" sz="3200" kern="0" dirty="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628" y="64749"/>
            <a:ext cx="1351903" cy="1351903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4385"/>
            <a:ext cx="5190305" cy="552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0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4"/>
          <p:cNvSpPr txBox="1"/>
          <p:nvPr/>
        </p:nvSpPr>
        <p:spPr>
          <a:xfrm>
            <a:off x="963811" y="1604797"/>
            <a:ext cx="6092296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繁星（七一）</a:t>
            </a:r>
            <a:endParaRPr lang="en-US" altLang="zh-CN" sz="4265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些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</a:t>
            </a:r>
            <a:r>
              <a:rPr lang="en-US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是（       ）的回忆：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月明的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藤萝的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265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母亲的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4275052" y="4271801"/>
            <a:ext cx="1469416" cy="624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膝上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1871531" y="548680"/>
            <a:ext cx="263996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  <a:r>
              <a:rPr lang="zh-CN" altLang="en-US" sz="3735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735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93251" y="3065163"/>
            <a:ext cx="1632844" cy="624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160"/>
              </a:lnSpc>
            </a:pPr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园中</a:t>
            </a:r>
            <a:endParaRPr lang="zh-CN" altLang="en-US" sz="426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95069" y="3635779"/>
            <a:ext cx="1632845" cy="624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160"/>
              </a:lnSpc>
            </a:pPr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叶下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95" y="2166727"/>
            <a:ext cx="4845745" cy="35634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6805" y="164144"/>
            <a:ext cx="1351903" cy="13519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82587" y="2479773"/>
            <a:ext cx="236220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永不漫灭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32385"/>
            <a:ext cx="12137390" cy="689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7630" y="1094105"/>
            <a:ext cx="11890375" cy="4850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4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一、形近字组词</a:t>
            </a:r>
            <a:endParaRPr sz="4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漫（     ）  藤（      ）   萝（      ）  </a:t>
            </a:r>
            <a:endParaRPr sz="5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慢（     ）   腾（      ）   箩（      ）  漆（   ）</a:t>
            </a:r>
            <a:r>
              <a:rPr lang="en-US"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膝（  </a:t>
            </a:r>
            <a:r>
              <a:rPr lang="en-US"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5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）</a:t>
            </a:r>
            <a:endParaRPr sz="5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51940" y="23742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漫步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51940" y="349885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慢慢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1985" y="253809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藤萝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21985" y="35807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腾飞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5860" y="253873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萝卜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55860" y="361378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箩筐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03900" y="462343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膝盖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51940" y="462343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漆黑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398944"/>
            <a:ext cx="600000" cy="7463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7328" y="393329"/>
            <a:ext cx="3024000" cy="923436"/>
          </a:xfrm>
          <a:prstGeom prst="rect">
            <a:avLst/>
          </a:prstGeom>
        </p:spPr>
      </p:pic>
      <p:sp>
        <p:nvSpPr>
          <p:cNvPr id="4" name="文本框 14"/>
          <p:cNvSpPr txBox="1"/>
          <p:nvPr>
            <p:custDataLst>
              <p:tags r:id="rId6"/>
            </p:custDataLst>
          </p:nvPr>
        </p:nvSpPr>
        <p:spPr>
          <a:xfrm>
            <a:off x="889148" y="356659"/>
            <a:ext cx="2830521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p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4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92000" cy="68319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9349" y="210595"/>
            <a:ext cx="3564255" cy="542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35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9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四年级  下册</a:t>
            </a:r>
            <a:endParaRPr lang="zh-CN" altLang="en-US" sz="29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3119669" y="1892829"/>
            <a:ext cx="7848863" cy="173291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10665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9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短诗三首</a:t>
            </a:r>
            <a:endParaRPr lang="zh-CN" altLang="en-US" sz="88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19581" y="2276872"/>
            <a:ext cx="1364260" cy="1308521"/>
            <a:chOff x="1683888" y="876657"/>
            <a:chExt cx="975013" cy="97501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3" name="文本框 6"/>
            <p:cNvSpPr txBox="1"/>
            <p:nvPr/>
          </p:nvSpPr>
          <p:spPr>
            <a:xfrm>
              <a:off x="1949495" y="908522"/>
              <a:ext cx="423417" cy="801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kumimoji="1" lang="zh-CN" altLang="en-US" sz="72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15">
            <a:hlinkClick r:id="" action="ppaction://hlinkshowjump?jump=nextslide"/>
          </p:cNvPr>
          <p:cNvSpPr txBox="1"/>
          <p:nvPr/>
        </p:nvSpPr>
        <p:spPr>
          <a:xfrm>
            <a:off x="6360020" y="5027030"/>
            <a:ext cx="339712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9559133" y="5115258"/>
            <a:ext cx="377293" cy="565939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6181376" y="5115259"/>
            <a:ext cx="377293" cy="565939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2385"/>
            <a:ext cx="12137390" cy="689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42539" y="1508693"/>
            <a:ext cx="87528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二、加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部首构成新字，再组词。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22388" y="2660915"/>
            <a:ext cx="7351395" cy="9124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曼—   （   ）（   ）</a:t>
            </a:r>
            <a:endParaRPr lang="zh-CN" altLang="en-US" sz="533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8308" y="2660915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漫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7735" y="2660915"/>
            <a:ext cx="38608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漫过    漫天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2263761" y="3926085"/>
            <a:ext cx="7864687" cy="128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3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寿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   （   ）（   ）</a:t>
            </a:r>
            <a:endParaRPr lang="zh-CN" altLang="en-US" sz="533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/>
              <a:t>　　</a:t>
            </a:r>
            <a:endParaRPr lang="zh-CN" altLang="en-US" sz="2400" b="1" dirty="0"/>
          </a:p>
        </p:txBody>
      </p:sp>
      <p:sp>
        <p:nvSpPr>
          <p:cNvPr id="17" name="文本框 6"/>
          <p:cNvSpPr txBox="1"/>
          <p:nvPr/>
        </p:nvSpPr>
        <p:spPr>
          <a:xfrm>
            <a:off x="3887755" y="3910575"/>
            <a:ext cx="8528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涛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5190920" y="3910575"/>
            <a:ext cx="38608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波涛    海涛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7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2385"/>
            <a:ext cx="12137390" cy="689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30175" y="109220"/>
            <a:ext cx="11547475" cy="4385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三、填空。</a:t>
            </a:r>
            <a:endParaRPr lang="zh-CN" altLang="en-US" sz="5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fontAlgn="auto">
              <a:lnSpc>
                <a:spcPts val="65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冰心，原名</a:t>
            </a:r>
            <a:r>
              <a:rPr lang="zh-CN" altLang="en-US" sz="5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，福建长乐</a:t>
            </a: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人。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中国诗人，</a:t>
            </a:r>
            <a:r>
              <a:rPr lang="zh-CN" altLang="en-US" sz="5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（年代）作家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，翻译家，儿童文学作家，社会活动家，散文家。笔名冰心取自</a:t>
            </a:r>
            <a:r>
              <a:rPr lang="zh-CN" altLang="en-US" sz="5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。              </a:t>
            </a:r>
            <a:r>
              <a:rPr lang="zh-CN" altLang="en-US" sz="54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endParaRPr lang="zh-CN" altLang="en-US" sz="5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6330" y="994524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谢婉莹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2201" y="1824469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现代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05121" y="3583939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一片冰心在玉壶</a:t>
            </a:r>
            <a:endParaRPr lang="zh-CN" altLang="en-US" sz="4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53181" y="1710992"/>
            <a:ext cx="10980133" cy="298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《繁星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七一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通过回忆园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4265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</a:t>
            </a:r>
            <a:r>
              <a:rPr lang="zh-CN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体现出了诗人对母亲的</a:t>
            </a:r>
            <a:r>
              <a:rPr lang="zh-CN" altLang="en-US" sz="4265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，和母爱的</a:t>
            </a:r>
            <a:r>
              <a:rPr lang="zh-CN" altLang="en-US" sz="4265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26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9362411" y="1604797"/>
            <a:ext cx="1342101" cy="748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藤下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351584" y="3021728"/>
            <a:ext cx="1632181" cy="748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依恋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6384032" y="3044957"/>
            <a:ext cx="1632181" cy="748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温馨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55" y="504247"/>
            <a:ext cx="3024000" cy="92343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1103445" y="452669"/>
            <a:ext cx="2830521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4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3" y="491235"/>
            <a:ext cx="614029" cy="763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3" y="-12700"/>
            <a:ext cx="1224068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39" y="68627"/>
            <a:ext cx="11685859" cy="63556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328" y="4773149"/>
            <a:ext cx="12048661" cy="2061210"/>
          </a:xfrm>
          <a:prstGeom prst="rect">
            <a:avLst/>
          </a:prstGeom>
          <a:solidFill>
            <a:srgbClr val="FFFFFF">
              <a:alpha val="69000"/>
            </a:srgbClr>
          </a:solidFill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天上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繁星点点，照耀着辽阔的大地</a:t>
            </a:r>
            <a:r>
              <a:rPr lang="zh-CN" altLang="en-US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，繁星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如诗，生命如歌，让我们走进冰心</a:t>
            </a:r>
            <a:r>
              <a:rPr lang="zh-CN" altLang="en-US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的诗集</a:t>
            </a:r>
            <a:r>
              <a:rPr lang="en-US" altLang="zh-CN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繁星</a:t>
            </a:r>
            <a:r>
              <a:rPr lang="en-US" altLang="zh-CN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6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，走进她的内心世界吧！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63819" y="1206037"/>
            <a:ext cx="6816757" cy="4687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4265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42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265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冰心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4265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原名</a:t>
            </a:r>
            <a:r>
              <a:rPr lang="en-US" altLang="zh-CN" sz="4265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谢婉莹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426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265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福建长乐人，诗人</a:t>
            </a:r>
            <a:r>
              <a:rPr lang="en-US" altLang="zh-CN" sz="4265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4265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儿童文学作家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、翻译家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4265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笔名取自“一片冰心在玉壶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  <a:endParaRPr lang="en-US" altLang="zh-CN" sz="426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代表作：</a:t>
            </a:r>
            <a:r>
              <a:rPr lang="en-US" altLang="zh-CN" sz="4265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散文集</a:t>
            </a:r>
            <a:r>
              <a:rPr lang="en-US" altLang="zh-CN" sz="4265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《寄小读者</a:t>
            </a:r>
            <a:r>
              <a:rPr lang="en-US" altLang="zh-CN" sz="4265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4265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诗集</a:t>
            </a:r>
            <a:r>
              <a:rPr lang="en-US" altLang="zh-CN" sz="4265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《繁星</a:t>
            </a:r>
            <a:r>
              <a:rPr lang="en-US" altLang="zh-CN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en-US" altLang="zh-CN" sz="4265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春水</a:t>
            </a:r>
            <a:r>
              <a:rPr lang="en-US" altLang="zh-CN" sz="4265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lang="zh-CN" altLang="en-US" sz="426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3392" y="1333672"/>
            <a:ext cx="3570148" cy="4394028"/>
          </a:xfrm>
          <a:prstGeom prst="round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99456" y="633076"/>
            <a:ext cx="10306909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zh-CN" altLang="en-US" sz="4265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诗歌题目，</a:t>
            </a:r>
            <a:r>
              <a:rPr lang="zh-CN" altLang="en-US" sz="4265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猜一猜括号里数字</a:t>
            </a:r>
            <a:r>
              <a:rPr lang="zh-CN" altLang="en-US" sz="4265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的含义。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1679509" y="1929703"/>
            <a:ext cx="7255188" cy="99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5865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 星（七一）</a:t>
            </a:r>
            <a:endParaRPr lang="zh-CN" altLang="en-US" sz="586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1679509" y="3189891"/>
            <a:ext cx="7255188" cy="99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5865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 星（一三一）</a:t>
            </a:r>
            <a:endParaRPr lang="zh-CN" altLang="en-US" sz="586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1679509" y="4450080"/>
            <a:ext cx="7255188" cy="99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5865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 星（一五九）</a:t>
            </a:r>
            <a:endParaRPr lang="zh-CN" altLang="en-US" sz="586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371" y="248097"/>
            <a:ext cx="856503" cy="118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"/>
          <p:cNvSpPr txBox="1"/>
          <p:nvPr/>
        </p:nvSpPr>
        <p:spPr>
          <a:xfrm>
            <a:off x="7728181" y="2468893"/>
            <a:ext cx="3459737" cy="2306955"/>
          </a:xfrm>
          <a:prstGeom prst="rect">
            <a:avLst/>
          </a:prstGeom>
          <a:noFill/>
          <a:ln w="9525">
            <a:noFill/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表示在诗集</a:t>
            </a:r>
            <a:r>
              <a:rPr lang="zh-CN" altLang="en-US" sz="4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中的位置。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3040" y="194310"/>
            <a:ext cx="1148270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200" b="1"/>
          </a:p>
          <a:p>
            <a:r>
              <a:rPr lang="zh-CN" altLang="en-US" sz="7200" b="1">
                <a:solidFill>
                  <a:srgbClr val="7030A0"/>
                </a:solidFill>
              </a:rPr>
              <a:t>学习目标：</a:t>
            </a:r>
            <a:endParaRPr lang="zh-CN" altLang="en-US" sz="7200" b="1">
              <a:solidFill>
                <a:srgbClr val="7030A0"/>
              </a:solidFill>
            </a:endParaRPr>
          </a:p>
          <a:p>
            <a:endParaRPr lang="zh-CN" altLang="en-US" sz="4000" b="1"/>
          </a:p>
          <a:p>
            <a:r>
              <a:rPr lang="zh-CN" altLang="en-US" sz="4000" b="1">
                <a:solidFill>
                  <a:srgbClr val="7030A0"/>
                </a:solidFill>
              </a:rPr>
              <a:t>1.认识“漫、涛”2个生字，读准</a:t>
            </a:r>
            <a:r>
              <a:rPr lang="en-US" altLang="zh-CN" sz="4000" b="1">
                <a:solidFill>
                  <a:srgbClr val="7030A0"/>
                </a:solidFill>
              </a:rPr>
              <a:t>“</a:t>
            </a:r>
            <a:r>
              <a:rPr lang="zh-CN" altLang="en-US" sz="4000" b="1">
                <a:solidFill>
                  <a:srgbClr val="7030A0"/>
                </a:solidFill>
              </a:rPr>
              <a:t>啊</a:t>
            </a:r>
            <a:r>
              <a:rPr lang="en-US" altLang="zh-CN" sz="4000" b="1">
                <a:solidFill>
                  <a:srgbClr val="7030A0"/>
                </a:solidFill>
              </a:rPr>
              <a:t>”“</a:t>
            </a:r>
            <a:r>
              <a:rPr lang="zh-CN" altLang="en-US" sz="4000" b="1">
                <a:solidFill>
                  <a:srgbClr val="7030A0"/>
                </a:solidFill>
              </a:rPr>
              <a:t>膝</a:t>
            </a:r>
            <a:r>
              <a:rPr lang="en-US" altLang="zh-CN" sz="4000" b="1">
                <a:solidFill>
                  <a:srgbClr val="7030A0"/>
                </a:solidFill>
              </a:rPr>
              <a:t>”</a:t>
            </a:r>
            <a:r>
              <a:rPr lang="zh-CN" altLang="en-US" sz="4000" b="1">
                <a:solidFill>
                  <a:srgbClr val="7030A0"/>
                </a:solidFill>
              </a:rPr>
              <a:t>等音变</a:t>
            </a:r>
            <a:r>
              <a:rPr lang="en-US" altLang="zh-CN" sz="4000" b="1">
                <a:solidFill>
                  <a:srgbClr val="7030A0"/>
                </a:solidFill>
              </a:rPr>
              <a:t>  </a:t>
            </a:r>
            <a:endParaRPr lang="en-US" altLang="zh-CN" sz="4000" b="1">
              <a:solidFill>
                <a:srgbClr val="7030A0"/>
              </a:solidFill>
            </a:endParaRPr>
          </a:p>
          <a:p>
            <a:r>
              <a:rPr lang="en-US" altLang="zh-CN" sz="4000" b="1">
                <a:solidFill>
                  <a:srgbClr val="7030A0"/>
                </a:solidFill>
              </a:rPr>
              <a:t>   </a:t>
            </a:r>
            <a:r>
              <a:rPr lang="zh-CN" altLang="en-US" sz="4000" b="1">
                <a:solidFill>
                  <a:srgbClr val="7030A0"/>
                </a:solidFill>
              </a:rPr>
              <a:t>和易误读字音，会写“繁、漫</a:t>
            </a:r>
            <a:r>
              <a:rPr lang="en-US" altLang="zh-CN" sz="4000" b="1">
                <a:solidFill>
                  <a:srgbClr val="7030A0"/>
                </a:solidFill>
              </a:rPr>
              <a:t>”</a:t>
            </a:r>
            <a:r>
              <a:rPr lang="zh-CN" altLang="en-US" sz="4000" b="1">
                <a:solidFill>
                  <a:srgbClr val="7030A0"/>
                </a:solidFill>
              </a:rPr>
              <a:t>等8个字。</a:t>
            </a:r>
            <a:endParaRPr lang="zh-CN" altLang="en-US" sz="4000" b="1">
              <a:solidFill>
                <a:srgbClr val="7030A0"/>
              </a:solidFill>
            </a:endParaRPr>
          </a:p>
          <a:p>
            <a:r>
              <a:rPr lang="zh-CN" altLang="en-US" sz="4000" b="1">
                <a:solidFill>
                  <a:srgbClr val="7030A0"/>
                </a:solidFill>
              </a:rPr>
              <a:t>2.理解“漫灭”“波涛”等词语的意思。</a:t>
            </a:r>
            <a:endParaRPr lang="zh-CN" altLang="en-US" sz="4000" b="1">
              <a:solidFill>
                <a:srgbClr val="7030A0"/>
              </a:solidFill>
            </a:endParaRPr>
          </a:p>
          <a:p>
            <a:r>
              <a:rPr lang="zh-CN" altLang="en-US" sz="4000" b="1">
                <a:solidFill>
                  <a:srgbClr val="7030A0"/>
                </a:solidFill>
              </a:rPr>
              <a:t>3.通过反复朗读课文，体会诗歌韵味，熟读成诵。</a:t>
            </a:r>
            <a:endParaRPr lang="zh-CN" altLang="en-US" sz="4000" b="1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27381" y="1255920"/>
            <a:ext cx="11089889" cy="879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265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</a:t>
            </a:r>
            <a:r>
              <a:rPr lang="zh-CN" altLang="en-US" sz="4265" kern="0" dirty="0">
                <a:latin typeface="黑体" panose="02010609060101010101" pitchFamily="49" charset="-122"/>
                <a:ea typeface="黑体" panose="02010609060101010101" pitchFamily="49" charset="-122"/>
              </a:rPr>
              <a:t>三首诗</a:t>
            </a:r>
            <a:r>
              <a:rPr lang="zh-CN" altLang="en-US" sz="4265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，读准字音，圈画生字词。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28" y="289208"/>
            <a:ext cx="3026505" cy="924201"/>
          </a:xfrm>
          <a:prstGeom prst="rect">
            <a:avLst/>
          </a:prstGeom>
        </p:spPr>
      </p:pic>
      <p:sp>
        <p:nvSpPr>
          <p:cNvPr id="12" name="文本框 14">
            <a:hlinkClick r:id="rId4" action="ppaction://hlinkfile"/>
          </p:cNvPr>
          <p:cNvSpPr txBox="1"/>
          <p:nvPr/>
        </p:nvSpPr>
        <p:spPr>
          <a:xfrm>
            <a:off x="961223" y="263212"/>
            <a:ext cx="2830521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初读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00501"/>
            <a:ext cx="591087" cy="7352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5360" y="2312037"/>
            <a:ext cx="11557879" cy="4270347"/>
            <a:chOff x="44544" y="1659402"/>
            <a:chExt cx="9712032" cy="337999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44" y="1670838"/>
              <a:ext cx="3184632" cy="3361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9176" y="1670838"/>
              <a:ext cx="3440104" cy="3368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587645" y="1659402"/>
              <a:ext cx="3168931" cy="3372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031692" y="3944219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2836375" y="3944217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1391477" y="4579929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1752944" y="5192357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2102813" y="5819221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1646395" y="3726800"/>
            <a:ext cx="717388" cy="0"/>
          </a:xfrm>
          <a:prstGeom prst="line">
            <a:avLst/>
          </a:prstGeom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云形标注 21"/>
          <p:cNvSpPr/>
          <p:nvPr/>
        </p:nvSpPr>
        <p:spPr>
          <a:xfrm>
            <a:off x="-48683" y="1102761"/>
            <a:ext cx="2592288" cy="1315889"/>
          </a:xfrm>
          <a:prstGeom prst="cloudCallout">
            <a:avLst>
              <a:gd name="adj1" fmla="val 22989"/>
              <a:gd name="adj2" fmla="val 122812"/>
            </a:avLst>
          </a:prstGeom>
          <a:solidFill>
            <a:srgbClr val="00B050"/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sz="26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声音停顿、</a:t>
            </a:r>
            <a:r>
              <a:rPr lang="zh-CN" altLang="en-US" sz="2665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延长。</a:t>
            </a:r>
            <a:endParaRPr lang="zh-CN" altLang="en-US" sz="2665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8880309" y="2944623"/>
            <a:ext cx="6775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4777852" y="2944623"/>
            <a:ext cx="6616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ya</a:t>
            </a:r>
            <a:endParaRPr lang="zh-CN" altLang="en-US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52452" y="3861993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26" name="矩形 25"/>
          <p:cNvSpPr/>
          <p:nvPr/>
        </p:nvSpPr>
        <p:spPr>
          <a:xfrm>
            <a:off x="9201620" y="4527668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9936427" y="4540368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9953128" y="5178196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8880309" y="5819221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9952452" y="5817775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1" name="矩形 30"/>
          <p:cNvSpPr/>
          <p:nvPr/>
        </p:nvSpPr>
        <p:spPr>
          <a:xfrm>
            <a:off x="5743180" y="3918819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2" name="矩形 31"/>
          <p:cNvSpPr/>
          <p:nvPr/>
        </p:nvSpPr>
        <p:spPr>
          <a:xfrm>
            <a:off x="5798656" y="4541829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3" name="矩形 32"/>
          <p:cNvSpPr/>
          <p:nvPr/>
        </p:nvSpPr>
        <p:spPr>
          <a:xfrm>
            <a:off x="5417841" y="5202135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4" name="矩形 33"/>
          <p:cNvSpPr/>
          <p:nvPr/>
        </p:nvSpPr>
        <p:spPr>
          <a:xfrm>
            <a:off x="5417841" y="5817775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  <p:sp>
        <p:nvSpPr>
          <p:cNvPr id="35" name="矩形 34"/>
          <p:cNvSpPr/>
          <p:nvPr/>
        </p:nvSpPr>
        <p:spPr>
          <a:xfrm>
            <a:off x="5811293" y="5817760"/>
            <a:ext cx="45656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bldLvl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85486" y="-190500"/>
            <a:ext cx="1218197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" name="文本框 64"/>
          <p:cNvSpPr txBox="1"/>
          <p:nvPr/>
        </p:nvSpPr>
        <p:spPr>
          <a:xfrm>
            <a:off x="6491436" y="1981649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6491628" y="4568903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涛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9090560" y="1885639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1856900" y="4517839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文本框 64"/>
          <p:cNvSpPr txBox="1"/>
          <p:nvPr/>
        </p:nvSpPr>
        <p:spPr>
          <a:xfrm>
            <a:off x="4103933" y="4524983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2020493" y="1240553"/>
            <a:ext cx="130942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fán</a:t>
            </a:r>
            <a:endParaRPr lang="en-US" altLang="zh-CN" sz="3735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143348" y="1220755"/>
            <a:ext cx="146558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màn</a:t>
            </a:r>
            <a:endParaRPr lang="zh-CN" altLang="en-US" sz="3735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9182708" y="3916991"/>
            <a:ext cx="168994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duǒ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6705249" y="1240605"/>
            <a:ext cx="130942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miè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6555207" y="3947000"/>
            <a:ext cx="130942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tāo</a:t>
            </a:r>
            <a:endParaRPr lang="en-US" altLang="zh-CN" sz="3735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4384621" y="3933452"/>
            <a:ext cx="130942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endParaRPr lang="en-US" altLang="zh-CN" sz="3735" b="1" dirty="0" err="1" smtClean="0">
              <a:solidFill>
                <a:srgbClr val="FF0000"/>
              </a:solidFill>
              <a:latin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111348" y="3923764"/>
            <a:ext cx="112268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luó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  <a:cs typeface="汉语拼音" panose="020B0604020202020204" pitchFamily="34" charset="0"/>
              <a:sym typeface="+mn-ea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1793749" y="1974268"/>
            <a:ext cx="1372217" cy="1447541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4102589" y="1974029"/>
            <a:ext cx="1372217" cy="1447541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4039780" y="4552579"/>
            <a:ext cx="1372217" cy="1447541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1856740" y="1885639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r>
              <a:rPr lang="zh-CN" altLang="zh-CN" sz="8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endParaRPr lang="zh-CN" altLang="zh-CN" sz="88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4205761" y="1885639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9116495" y="4531213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endParaRPr lang="zh-CN" altLang="en-US" sz="8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" name="组合 7"/>
          <p:cNvGrpSpPr/>
          <p:nvPr/>
        </p:nvGrpSpPr>
        <p:grpSpPr>
          <a:xfrm>
            <a:off x="6491215" y="1974604"/>
            <a:ext cx="1372217" cy="1447541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6491817" y="4545533"/>
            <a:ext cx="1372217" cy="1447541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1" name="组合 7"/>
          <p:cNvGrpSpPr/>
          <p:nvPr/>
        </p:nvGrpSpPr>
        <p:grpSpPr>
          <a:xfrm>
            <a:off x="9059825" y="1974365"/>
            <a:ext cx="1372217" cy="1447541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5" name="组合 7"/>
          <p:cNvGrpSpPr/>
          <p:nvPr/>
        </p:nvGrpSpPr>
        <p:grpSpPr>
          <a:xfrm>
            <a:off x="1831271" y="4559927"/>
            <a:ext cx="1372217" cy="1432779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9" name="组合 7"/>
          <p:cNvGrpSpPr/>
          <p:nvPr/>
        </p:nvGrpSpPr>
        <p:grpSpPr>
          <a:xfrm>
            <a:off x="9061065" y="4579400"/>
            <a:ext cx="1372217" cy="1432779"/>
            <a:chOff x="2437" y="2032"/>
            <a:chExt cx="1244" cy="1264"/>
          </a:xfrm>
        </p:grpSpPr>
        <p:sp>
          <p:nvSpPr>
            <p:cNvPr id="2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矩形 1"/>
          <p:cNvSpPr/>
          <p:nvPr/>
        </p:nvSpPr>
        <p:spPr>
          <a:xfrm>
            <a:off x="9182708" y="1311348"/>
            <a:ext cx="1905847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téng</a:t>
            </a:r>
            <a:endParaRPr lang="en-US" altLang="zh-CN" sz="3735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文本框 15"/>
          <p:cNvSpPr txBox="1"/>
          <p:nvPr/>
        </p:nvSpPr>
        <p:spPr>
          <a:xfrm>
            <a:off x="854304" y="203885"/>
            <a:ext cx="21122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4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164637"/>
            <a:ext cx="1152128" cy="1093044"/>
          </a:xfrm>
          <a:prstGeom prst="rect">
            <a:avLst/>
          </a:prstGeom>
        </p:spPr>
      </p:pic>
      <p:grpSp>
        <p:nvGrpSpPr>
          <p:cNvPr id="75" name="拼音开关"/>
          <p:cNvGrpSpPr/>
          <p:nvPr/>
        </p:nvGrpSpPr>
        <p:grpSpPr>
          <a:xfrm>
            <a:off x="3087859" y="250729"/>
            <a:ext cx="1701963" cy="768085"/>
            <a:chOff x="7236296" y="555526"/>
            <a:chExt cx="1276472" cy="576064"/>
          </a:xfrm>
        </p:grpSpPr>
        <p:sp>
          <p:nvSpPr>
            <p:cNvPr id="76" name="椭圆 75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402251" y="689669"/>
              <a:ext cx="1110517" cy="34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prstClr val="white"/>
                  </a:solidFill>
                </a:rPr>
                <a:t>拼音开关</a:t>
              </a:r>
              <a:endParaRPr lang="zh-CN" altLang="en-US" sz="24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1946085" y="2227388"/>
            <a:ext cx="693531" cy="52953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9532185" y="2687495"/>
            <a:ext cx="603445" cy="52953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578825" y="5307691"/>
            <a:ext cx="603445" cy="52953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9360363" y="5187284"/>
            <a:ext cx="474576" cy="444393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77" grpId="0"/>
      <p:bldP spid="177" grpId="1"/>
      <p:bldP spid="178" grpId="0"/>
      <p:bldP spid="178" grpId="1"/>
      <p:bldP spid="185" grpId="0"/>
      <p:bldP spid="185" grpId="1"/>
      <p:bldP spid="189" grpId="0"/>
      <p:bldP spid="189" grpId="1"/>
      <p:bldP spid="190" grpId="0"/>
      <p:bldP spid="190" grpId="1"/>
      <p:bldP spid="193" grpId="0"/>
      <p:bldP spid="193" grpId="1"/>
      <p:bldP spid="194" grpId="0"/>
      <p:bldP spid="194" grpId="1"/>
      <p:bldP spid="2" grpId="0"/>
      <p:bldP spid="2" grpId="1"/>
      <p:bldP spid="64" grpId="0" bldLvl="0" animBg="1"/>
      <p:bldP spid="79" grpId="0" bldLvl="0" animBg="1"/>
      <p:bldP spid="81" grpId="0" bldLvl="0" animBg="1"/>
      <p:bldP spid="8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7493350" y="5511047"/>
            <a:ext cx="1618392" cy="91249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 sz="5335" dirty="0"/>
          </a:p>
        </p:txBody>
      </p:sp>
      <p:sp>
        <p:nvSpPr>
          <p:cNvPr id="10" name="文本框 4"/>
          <p:cNvSpPr txBox="1"/>
          <p:nvPr/>
        </p:nvSpPr>
        <p:spPr>
          <a:xfrm>
            <a:off x="325755" y="980440"/>
            <a:ext cx="5593080" cy="386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ts val="4900"/>
              </a:lnSpc>
            </a:pP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繁星（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七一）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9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是永不</a:t>
            </a:r>
            <a:r>
              <a:rPr lang="zh-CN" altLang="en-US" sz="4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漫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灭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的回忆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月明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藤萝的叶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9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母亲的膝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4640" y="3068837"/>
            <a:ext cx="1618392" cy="91122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5330" dirty="0">
                <a:solidFill>
                  <a:srgbClr val="7030A0"/>
                </a:solidFill>
                <a:sym typeface="+mn-ea"/>
              </a:rPr>
              <a:t>磨灭</a:t>
            </a:r>
            <a:endParaRPr lang="zh-CN" altLang="en-US" sz="533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102" y="4778004"/>
            <a:ext cx="4416491" cy="181673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这些地方发生的这些事，是永远不会被磨灭的回忆。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3844892" y="314477"/>
            <a:ext cx="2650727" cy="66611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735" dirty="0"/>
              <a:t>联系上下文</a:t>
            </a:r>
            <a:endParaRPr lang="zh-CN" altLang="en-US" sz="3735" dirty="0"/>
          </a:p>
        </p:txBody>
      </p:sp>
      <p:sp>
        <p:nvSpPr>
          <p:cNvPr id="13" name="文本框 15"/>
          <p:cNvSpPr txBox="1"/>
          <p:nvPr/>
        </p:nvSpPr>
        <p:spPr>
          <a:xfrm>
            <a:off x="199900" y="150409"/>
            <a:ext cx="300345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词语解释</a:t>
            </a:r>
            <a:endParaRPr kumimoji="1"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4205" y="681355"/>
            <a:ext cx="6096000" cy="4156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繁星（一三一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4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ts val="49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啊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一颗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星没有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光？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一朵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花没有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次我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的思潮里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4900"/>
              </a:lnSpc>
              <a:buClrTx/>
              <a:buSz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没有你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波</a:t>
            </a:r>
            <a:r>
              <a:rPr lang="zh-CN" altLang="en-US" sz="4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的清响？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9520" y="5511165"/>
            <a:ext cx="163957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335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波浪</a:t>
            </a:r>
            <a:endParaRPr lang="zh-CN" altLang="en-US" sz="5335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7" grpId="0" bldLvl="0" animBg="1"/>
      <p:bldP spid="6" grpId="0" animBg="1"/>
      <p:bldP spid="6" grpId="1" animBg="1"/>
      <p:bldP spid="8" grpId="0" animBg="1"/>
      <p:bldP spid="8" grpId="1" animBg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COMMONDATA" val="eyJoZGlkIjoiMGE1YWU5MzVhZTgzMjZhY2U3Y2U4Y2MwNWVlODBjOWQifQ=="/>
  <p:tag name="KSO_WPP_MARK_KEY" val="26b6aaa2-a308-48e8-9e0d-9a2371d41d1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1449</Words>
  <Application>WPS 演示</Application>
  <PresentationFormat>宽屏</PresentationFormat>
  <Paragraphs>281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黑体</vt:lpstr>
      <vt:lpstr>楷体</vt:lpstr>
      <vt:lpstr>汉语拼音</vt:lpstr>
      <vt:lpstr>Segoe Print</vt:lpstr>
      <vt:lpstr>微软雅黑</vt:lpstr>
      <vt:lpstr>Arial Unicode MS</vt:lpstr>
      <vt:lpstr>Calibri</vt:lpstr>
      <vt:lpstr>Times New Roman</vt:lpstr>
      <vt:lpstr>Office 主题​​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156</cp:revision>
  <dcterms:created xsi:type="dcterms:W3CDTF">2019-06-19T02:08:00Z</dcterms:created>
  <dcterms:modified xsi:type="dcterms:W3CDTF">2023-04-05T12:28:28Z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42A0B130E15C495CAB694EB4A31EBF3F</vt:lpwstr>
  </property>
</Properties>
</file>