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587" r:id="rId5"/>
    <p:sldId id="625" r:id="rId6"/>
    <p:sldId id="648" r:id="rId7"/>
    <p:sldId id="669" r:id="rId8"/>
    <p:sldId id="667" r:id="rId9"/>
    <p:sldId id="630" r:id="rId10"/>
    <p:sldId id="710" r:id="rId11"/>
    <p:sldId id="711" r:id="rId12"/>
    <p:sldId id="712" r:id="rId13"/>
    <p:sldId id="691" r:id="rId14"/>
    <p:sldId id="688" r:id="rId15"/>
    <p:sldId id="689" r:id="rId16"/>
    <p:sldId id="690" r:id="rId17"/>
    <p:sldId id="631" r:id="rId18"/>
    <p:sldId id="713" r:id="rId19"/>
    <p:sldId id="714" r:id="rId20"/>
    <p:sldId id="715" r:id="rId21"/>
    <p:sldId id="628" r:id="rId22"/>
    <p:sldId id="633" r:id="rId23"/>
    <p:sldId id="627" r:id="rId24"/>
    <p:sldId id="729" r:id="rId25"/>
    <p:sldId id="708" r:id="rId26"/>
    <p:sldId id="634" r:id="rId27"/>
    <p:sldId id="261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4B08"/>
    <a:srgbClr val="356535"/>
    <a:srgbClr val="FCB500"/>
    <a:srgbClr val="E0FBC6"/>
    <a:srgbClr val="FC6300"/>
    <a:srgbClr val="353844"/>
    <a:srgbClr val="22242C"/>
    <a:srgbClr val="707690"/>
    <a:srgbClr val="FFBB16"/>
    <a:srgbClr val="9958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43"/>
  </p:normalViewPr>
  <p:slideViewPr>
    <p:cSldViewPr showGuides="1">
      <p:cViewPr varScale="1">
        <p:scale>
          <a:sx n="90" d="100"/>
          <a:sy n="90" d="100"/>
        </p:scale>
        <p:origin x="896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7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课件模板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6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4.xml"/><Relationship Id="rId4" Type="http://schemas.openxmlformats.org/officeDocument/2006/relationships/image" Target="../media/image32.png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.xml"/><Relationship Id="rId4" Type="http://schemas.openxmlformats.org/officeDocument/2006/relationships/image" Target="../media/image33.png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.xml"/><Relationship Id="rId4" Type="http://schemas.openxmlformats.org/officeDocument/2006/relationships/image" Target="../media/image7.png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首页无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53260" y="930275"/>
            <a:ext cx="8009255" cy="1586230"/>
          </a:xfrm>
        </p:spPr>
        <p:txBody>
          <a:bodyPr>
            <a:noAutofit/>
          </a:bodyPr>
          <a:lstStyle/>
          <a:p>
            <a:pPr algn="ctr" fontAlgn="base"/>
            <a:r>
              <a:rPr lang="zh-CN" altLang="zh-CN" sz="9600" b="1" strike="noStrike" noProof="1">
                <a:solidFill>
                  <a:srgbClr val="FC6300"/>
                </a:solidFill>
                <a:latin typeface="黑体" panose="02010609060101010101" charset="-122"/>
                <a:ea typeface="黑体" panose="02010609060101010101" charset="-122"/>
              </a:rPr>
              <a:t>交通标志</a:t>
            </a:r>
            <a:endParaRPr lang="zh-CN" altLang="zh-CN" sz="9600" b="1" strike="noStrike" noProof="1">
              <a:solidFill>
                <a:srgbClr val="FC6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98" name="文本框 2"/>
          <p:cNvSpPr txBox="1"/>
          <p:nvPr/>
        </p:nvSpPr>
        <p:spPr>
          <a:xfrm>
            <a:off x="1094105" y="2585720"/>
            <a:ext cx="97275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FC6300"/>
                </a:solidFill>
                <a:latin typeface="黑体" panose="02010609060101010101" charset="-122"/>
                <a:ea typeface="黑体" panose="02010609060101010101" charset="-122"/>
              </a:rPr>
              <a:t>社会</a:t>
            </a:r>
            <a:endParaRPr lang="zh-CN" altLang="en-US" sz="3200" b="1">
              <a:solidFill>
                <a:srgbClr val="FC6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94320" y="5156835"/>
            <a:ext cx="429768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540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红星乡幼儿园</a:t>
            </a:r>
            <a:endParaRPr lang="zh-CN" sz="540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/>
            <a:r>
              <a:rPr lang="zh-CN" sz="540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孙雪</a:t>
            </a:r>
            <a:endParaRPr lang="zh-CN" sz="540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通用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649605" y="290830"/>
            <a:ext cx="4726940" cy="392430"/>
          </a:xfrm>
          <a:prstGeom prst="roundRect">
            <a:avLst/>
          </a:prstGeom>
          <a:solidFill>
            <a:srgbClr val="FC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400" dirty="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这些都是指示标志，提示车辆或行人前方应该怎样行进</a:t>
            </a:r>
            <a:endParaRPr lang="zh-CN" altLang="en-US" sz="1400" dirty="0">
              <a:solidFill>
                <a:srgbClr val="844B08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 descr="奇奇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7005"/>
            <a:ext cx="640080" cy="581660"/>
          </a:xfrm>
          <a:prstGeom prst="rect">
            <a:avLst/>
          </a:prstGeom>
        </p:spPr>
      </p:pic>
      <p:pic>
        <p:nvPicPr>
          <p:cNvPr id="2" name="图片 1" descr="道具模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2342515"/>
            <a:ext cx="1781175" cy="1781175"/>
          </a:xfrm>
          <a:prstGeom prst="rect">
            <a:avLst/>
          </a:prstGeom>
        </p:spPr>
      </p:pic>
      <p:pic>
        <p:nvPicPr>
          <p:cNvPr id="7" name="图片 6" descr="c489b4a35778f42d6a5a34627e84b83-removebg-preview"/>
          <p:cNvPicPr>
            <a:picLocks noChangeAspect="1"/>
          </p:cNvPicPr>
          <p:nvPr/>
        </p:nvPicPr>
        <p:blipFill>
          <a:blip r:embed="rId4"/>
          <a:srcRect l="15072" t="21987" r="17005" b="5253"/>
          <a:stretch>
            <a:fillRect/>
          </a:stretch>
        </p:blipFill>
        <p:spPr>
          <a:xfrm>
            <a:off x="5958840" y="2411730"/>
            <a:ext cx="2344420" cy="1783715"/>
          </a:xfrm>
          <a:prstGeom prst="rect">
            <a:avLst/>
          </a:prstGeom>
        </p:spPr>
      </p:pic>
      <p:pic>
        <p:nvPicPr>
          <p:cNvPr id="9" name="图片 8" descr="13e4cf9ddfa60387b159d233036ef55-removebg-preview"/>
          <p:cNvPicPr>
            <a:picLocks noChangeAspect="1"/>
          </p:cNvPicPr>
          <p:nvPr/>
        </p:nvPicPr>
        <p:blipFill>
          <a:blip r:embed="rId5"/>
          <a:srcRect l="18126" t="25803" r="16798" b="1776"/>
          <a:stretch>
            <a:fillRect/>
          </a:stretch>
        </p:blipFill>
        <p:spPr>
          <a:xfrm>
            <a:off x="8827135" y="2411730"/>
            <a:ext cx="2302510" cy="17608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224915" y="4434840"/>
            <a:ext cx="13125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人行横道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53485" y="4434840"/>
            <a:ext cx="13125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步行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75095" y="4434840"/>
            <a:ext cx="13125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机动车道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321800" y="4434840"/>
            <a:ext cx="13125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非机动车道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 descr="步行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8385" y="2253615"/>
            <a:ext cx="1887220" cy="187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036320" y="1625600"/>
            <a:ext cx="7306945" cy="4370070"/>
          </a:xfrm>
          <a:prstGeom prst="roundRect">
            <a:avLst/>
          </a:prstGeom>
          <a:solidFill>
            <a:srgbClr val="E0F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出示组图</a:t>
            </a:r>
            <a:r>
              <a:rPr lang="en-US" altLang="zh-CN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生活中常见的交通标志</a:t>
            </a:r>
            <a:r>
              <a:rPr lang="en-US" altLang="zh-CN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-2”,</a:t>
            </a: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认识</a:t>
            </a:r>
            <a:r>
              <a:rPr lang="zh-CN" altLang="en-US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禁令标志。</a:t>
            </a:r>
            <a:endParaRPr lang="zh-CN" altLang="en-US" sz="2000" dirty="0" smtClean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这是什么标志？通常设在什么地方？</a:t>
            </a:r>
            <a:endParaRPr lang="zh-CN" altLang="en-US" sz="2000" dirty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表示什么意思？</a:t>
            </a:r>
            <a:endParaRPr lang="zh-CN" altLang="en-US" sz="2000" dirty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小结：禁止鸣笛标志通常设在小区、学校、医院等需要安静的地方周围；禁止停车标志通常设在弯道、较窄的路等等。这些都是禁令标志，是禁止、限制车辆或行人行为的标志。</a:t>
            </a:r>
            <a:endParaRPr lang="zh-CN" altLang="en-US" sz="2000" dirty="0" smtClean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61950" y="259715"/>
            <a:ext cx="1750060" cy="6483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n>
                  <a:noFill/>
                </a:ln>
                <a:solidFill>
                  <a:srgbClr val="2D6B6F"/>
                </a:solidFill>
                <a:latin typeface="黑体" panose="02010609060101010101" charset="-122"/>
                <a:ea typeface="黑体" panose="02010609060101010101" charset="-122"/>
              </a:rPr>
              <a:t>备课页</a:t>
            </a:r>
            <a:endParaRPr lang="zh-CN" altLang="en-US" sz="3200">
              <a:ln>
                <a:noFill/>
              </a:ln>
              <a:solidFill>
                <a:srgbClr val="2D6B6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 descr="美美老师-人设（边线版）00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0730" y="1535430"/>
            <a:ext cx="3021330" cy="45319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03450" y="342265"/>
            <a:ext cx="4565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6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（本备课页仅供备课使用，授课前请删除或隐藏）</a:t>
            </a:r>
            <a:endParaRPr lang="zh-CN" altLang="zh-CN" sz="1600">
              <a:solidFill>
                <a:schemeClr val="bg1">
                  <a:lumMod val="6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D:\宝宝巴士\草稿课件（下册\1.已审核\南京整合-中班-社会-交通标志【林洪彬】\课件资源\图片资源\禁止鸣喇-场景.jpg禁止鸣喇-场景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649605" y="290830"/>
            <a:ext cx="5598160" cy="392430"/>
          </a:xfrm>
          <a:prstGeom prst="roundRect">
            <a:avLst/>
          </a:prstGeom>
          <a:solidFill>
            <a:srgbClr val="FC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400" dirty="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禁止鸣笛标志：通常设在小区、学校、医院等需要安静的地方周围</a:t>
            </a:r>
            <a:endParaRPr lang="zh-CN" altLang="en-US" sz="1400" dirty="0">
              <a:solidFill>
                <a:srgbClr val="844B08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 descr="奇奇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7005"/>
            <a:ext cx="640080" cy="58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D:\宝宝巴士\草稿课件（下册\1.已审核\南京整合-中班-社会-交通标志【林洪彬】\课件资源\图片资源\禁止停车-场景.jpg禁止停车-场景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649605" y="290830"/>
            <a:ext cx="3495675" cy="392430"/>
          </a:xfrm>
          <a:prstGeom prst="roundRect">
            <a:avLst/>
          </a:prstGeom>
          <a:solidFill>
            <a:srgbClr val="FC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40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1400" dirty="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禁止停车标志通常设在弯道、较窄的路</a:t>
            </a:r>
            <a:endParaRPr lang="zh-CN" altLang="en-US" sz="1400" dirty="0">
              <a:solidFill>
                <a:srgbClr val="844B08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 descr="奇奇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7005"/>
            <a:ext cx="640080" cy="58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通用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c2867983f25ba29c1a603a11820aff3-removebg-previe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7105" y="1866900"/>
            <a:ext cx="2431415" cy="2165350"/>
          </a:xfrm>
          <a:prstGeom prst="rect">
            <a:avLst/>
          </a:prstGeom>
        </p:spPr>
      </p:pic>
      <p:pic>
        <p:nvPicPr>
          <p:cNvPr id="10" name="图片 9" descr="fd511b0ce2a7d4bc6d66b02cff25d02-removebg-preview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7300" y="1812290"/>
            <a:ext cx="2301875" cy="22199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386205" y="4364990"/>
            <a:ext cx="13125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禁止停车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44950" y="4364990"/>
            <a:ext cx="13125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禁止鸣笛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12585" y="4364990"/>
            <a:ext cx="13125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停车让行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71965" y="4364990"/>
            <a:ext cx="13125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禁止驶入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49605" y="290830"/>
            <a:ext cx="4937760" cy="392430"/>
          </a:xfrm>
          <a:prstGeom prst="roundRect">
            <a:avLst/>
          </a:prstGeom>
          <a:solidFill>
            <a:srgbClr val="FC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400" dirty="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1400" dirty="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这些都是禁令标志，是禁止、限制车辆或行人行为的标志</a:t>
            </a:r>
            <a:endParaRPr lang="zh-CN" altLang="en-US" sz="1400" dirty="0">
              <a:solidFill>
                <a:srgbClr val="844B08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 descr="奇奇头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550" y="167005"/>
            <a:ext cx="640080" cy="581660"/>
          </a:xfrm>
          <a:prstGeom prst="rect">
            <a:avLst/>
          </a:prstGeom>
        </p:spPr>
      </p:pic>
      <p:pic>
        <p:nvPicPr>
          <p:cNvPr id="6" name="图片 5" descr="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2200" y="1856105"/>
            <a:ext cx="2138045" cy="2156460"/>
          </a:xfrm>
          <a:prstGeom prst="rect">
            <a:avLst/>
          </a:prstGeom>
        </p:spPr>
      </p:pic>
      <p:pic>
        <p:nvPicPr>
          <p:cNvPr id="8" name="图片 7" descr="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455" y="1884045"/>
            <a:ext cx="2137410" cy="212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083945" y="1624330"/>
            <a:ext cx="7084695" cy="4338320"/>
          </a:xfrm>
          <a:prstGeom prst="roundRect">
            <a:avLst/>
          </a:prstGeom>
          <a:solidFill>
            <a:srgbClr val="E0F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出示组图</a:t>
            </a:r>
            <a:r>
              <a:rPr lang="en-US" altLang="zh-CN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生活中常见的交通标志</a:t>
            </a:r>
            <a:r>
              <a:rPr lang="en-US" altLang="zh-CN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-3”</a:t>
            </a: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，认识警告标志。</a:t>
            </a:r>
            <a:endParaRPr lang="zh-CN" altLang="en-US" sz="2000" dirty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这是什么标志？在哪里见过？</a:t>
            </a:r>
            <a:endParaRPr lang="zh-CN" altLang="en-US" sz="2000" dirty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图案上画有什么？提醒我们注意什么？</a:t>
            </a:r>
            <a:endParaRPr lang="zh-CN" altLang="en-US" sz="2000" dirty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小结：慢行标志通常设在前方需要减速的地方，如分叉路口或医院、小区周围等行人多的地方等；注意儿童标志通常设在学校周围、游乐场等儿童较多的地方。这些都是警告标志，警告前方车辆或行人前方有危险，要小心。</a:t>
            </a:r>
            <a:endParaRPr lang="zh-CN" altLang="en-US" sz="2000" dirty="0" smtClean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61950" y="259715"/>
            <a:ext cx="1750060" cy="6483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n>
                  <a:noFill/>
                </a:ln>
                <a:solidFill>
                  <a:srgbClr val="2D6B6F"/>
                </a:solidFill>
                <a:latin typeface="黑体" panose="02010609060101010101" charset="-122"/>
                <a:ea typeface="黑体" panose="02010609060101010101" charset="-122"/>
              </a:rPr>
              <a:t>备课页</a:t>
            </a:r>
            <a:endParaRPr lang="zh-CN" altLang="en-US" sz="3200">
              <a:ln>
                <a:noFill/>
              </a:ln>
              <a:solidFill>
                <a:srgbClr val="2D6B6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 descr="美美老师-人设（边线版）00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7860" y="1561465"/>
            <a:ext cx="3021330" cy="45319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03450" y="342265"/>
            <a:ext cx="4565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6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（本备课页仅供备课使用，授课前请删除或隐藏）</a:t>
            </a:r>
            <a:endParaRPr lang="zh-CN" altLang="zh-CN" sz="1600">
              <a:solidFill>
                <a:schemeClr val="bg1">
                  <a:lumMod val="6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圆角矩形 15"/>
          <p:cNvSpPr/>
          <p:nvPr/>
        </p:nvSpPr>
        <p:spPr>
          <a:xfrm>
            <a:off x="649605" y="290830"/>
            <a:ext cx="3494405" cy="392430"/>
          </a:xfrm>
          <a:prstGeom prst="roundRect">
            <a:avLst/>
          </a:prstGeom>
          <a:solidFill>
            <a:srgbClr val="FC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40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140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慢行标志：警告司机到这来要减速慢行</a:t>
            </a:r>
            <a:endParaRPr lang="zh-CN" altLang="en-US" sz="1400">
              <a:solidFill>
                <a:srgbClr val="844B08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6" name="图片 5" descr="奇奇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67005"/>
            <a:ext cx="640080" cy="581660"/>
          </a:xfrm>
          <a:prstGeom prst="rect">
            <a:avLst/>
          </a:prstGeom>
        </p:spPr>
      </p:pic>
      <p:pic>
        <p:nvPicPr>
          <p:cNvPr id="3" name="图片 2" descr="D:\宝宝巴士\草稿课件（下册\1.已审核\南京整合-中班-社会-交通标志【林洪彬】\课件资源\图片资源\慢行-场景.jpg慢行-场景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649605" y="290830"/>
            <a:ext cx="3369310" cy="392430"/>
          </a:xfrm>
          <a:prstGeom prst="roundRect">
            <a:avLst/>
          </a:prstGeom>
          <a:solidFill>
            <a:srgbClr val="FC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40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1400" dirty="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慢行标志：提醒司机前方需要减速慢行</a:t>
            </a:r>
            <a:endParaRPr lang="zh-CN" altLang="en-US" sz="1400" dirty="0">
              <a:solidFill>
                <a:srgbClr val="844B08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8" name="图片 7" descr="奇奇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67005"/>
            <a:ext cx="640080" cy="58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D:\宝宝巴士\草稿课件（下册\1.已审核\南京整合-中班-社会-交通标志【林洪彬】\课件资源\图片资源\注意儿童-场景.jpg注意儿童-场景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09550" y="167005"/>
            <a:ext cx="5133975" cy="581660"/>
            <a:chOff x="330" y="263"/>
            <a:chExt cx="8085" cy="916"/>
          </a:xfrm>
        </p:grpSpPr>
        <p:sp>
          <p:nvSpPr>
            <p:cNvPr id="16" name="圆角矩形 15"/>
            <p:cNvSpPr/>
            <p:nvPr/>
          </p:nvSpPr>
          <p:spPr>
            <a:xfrm>
              <a:off x="1023" y="458"/>
              <a:ext cx="7392" cy="618"/>
            </a:xfrm>
            <a:prstGeom prst="roundRect">
              <a:avLst/>
            </a:prstGeom>
            <a:solidFill>
              <a:srgbClr val="FCB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400">
                  <a:solidFill>
                    <a:srgbClr val="844B08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 </a:t>
              </a:r>
              <a:r>
                <a:rPr lang="zh-CN" altLang="en-US" sz="1400">
                  <a:solidFill>
                    <a:srgbClr val="844B08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注意儿童标志：警告司机附近有儿童出入，要注意减速</a:t>
              </a:r>
              <a:endParaRPr lang="zh-CN" altLang="en-US" sz="140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pic>
          <p:nvPicPr>
            <p:cNvPr id="6" name="图片 5" descr="奇奇头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0" y="263"/>
              <a:ext cx="1008" cy="91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通用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649605" y="290830"/>
            <a:ext cx="5227955" cy="392430"/>
          </a:xfrm>
          <a:prstGeom prst="roundRect">
            <a:avLst/>
          </a:prstGeom>
          <a:solidFill>
            <a:srgbClr val="FC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400" dirty="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1400" dirty="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这些都是警告标志，警告前方车辆或行人前方有危险，要小心</a:t>
            </a:r>
            <a:endParaRPr lang="zh-CN" altLang="en-US" sz="1400" dirty="0">
              <a:solidFill>
                <a:srgbClr val="844B08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 descr="奇奇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7005"/>
            <a:ext cx="640080" cy="581660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4210" y="1858645"/>
            <a:ext cx="1981200" cy="1743075"/>
          </a:xfrm>
          <a:prstGeom prst="rect">
            <a:avLst/>
          </a:prstGeom>
        </p:spPr>
      </p:pic>
      <p:pic>
        <p:nvPicPr>
          <p:cNvPr id="5" name="图片 4" descr="e4f58913538e286291961211a2b6ef4-removebg-preview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6340" y="1734820"/>
            <a:ext cx="2228850" cy="19704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253615" y="4011930"/>
            <a:ext cx="13125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注意儿童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39410" y="4011930"/>
            <a:ext cx="13125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注意行人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18855" y="4011930"/>
            <a:ext cx="13125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慢行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" name="图片 10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1980" y="1859280"/>
            <a:ext cx="2098040" cy="182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702050" y="1474470"/>
            <a:ext cx="7357110" cy="4624705"/>
          </a:xfrm>
          <a:prstGeom prst="roundRect">
            <a:avLst/>
          </a:prstGeom>
          <a:solidFill>
            <a:srgbClr val="E0F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师幼交流，引导幼儿讨论设置交通标志的意义。</a:t>
            </a:r>
            <a:endParaRPr lang="zh-CN" altLang="en-US" sz="2400" dirty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如果没有这些交通标志，会发生哪些危险？</a:t>
            </a:r>
            <a:endParaRPr lang="zh-CN" altLang="en-US" sz="2000" dirty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zh-CN" altLang="en-US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小结：有了交通标志，马路上的车辆和行人就不会随意乱行，减少交通事故发生。小朋友出门的时候要观察交通标志，遵守交通规则，注意交通安全。</a:t>
            </a:r>
            <a:endParaRPr lang="zh-CN" altLang="en-US" sz="2000" dirty="0" smtClean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61950" y="259715"/>
            <a:ext cx="1750060" cy="6483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n>
                  <a:noFill/>
                </a:ln>
                <a:solidFill>
                  <a:srgbClr val="2D6B6F"/>
                </a:solidFill>
                <a:latin typeface="黑体" panose="02010609060101010101" charset="-122"/>
                <a:ea typeface="黑体" panose="02010609060101010101" charset="-122"/>
              </a:rPr>
              <a:t>备课页</a:t>
            </a:r>
            <a:endParaRPr lang="zh-CN" altLang="en-US" sz="3200">
              <a:ln>
                <a:noFill/>
              </a:ln>
              <a:solidFill>
                <a:srgbClr val="2D6B6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 descr="美美老师-人设（边线版）00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297940"/>
            <a:ext cx="3251200" cy="48774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03450" y="342265"/>
            <a:ext cx="4565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6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（本备课页仅供备课使用，授课前请删除或隐藏）</a:t>
            </a:r>
            <a:endParaRPr lang="zh-CN" altLang="zh-CN" sz="1600">
              <a:solidFill>
                <a:schemeClr val="bg1">
                  <a:lumMod val="6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3765550" y="1456055"/>
            <a:ext cx="7197725" cy="4485005"/>
          </a:xfrm>
          <a:prstGeom prst="roundRect">
            <a:avLst/>
          </a:prstGeom>
          <a:solidFill>
            <a:srgbClr val="E0F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谈话导入，鼓励幼儿结合已完成的纸面教具《马路上的交通标志》，大胆介绍知道的交通标志。</a:t>
            </a:r>
            <a:endParaRPr lang="zh-CN" altLang="en-US" sz="240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——</a:t>
            </a:r>
            <a:r>
              <a:rPr lang="zh-CN" altLang="en-US" sz="200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你见过什么交通标志？</a:t>
            </a:r>
            <a:endParaRPr lang="zh-CN" altLang="en-US" sz="200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——</a:t>
            </a:r>
            <a:r>
              <a:rPr lang="zh-CN" altLang="en-US" sz="200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在哪里见到的？</a:t>
            </a:r>
            <a:endParaRPr lang="zh-CN" altLang="en-US" sz="200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——</a:t>
            </a:r>
            <a:r>
              <a:rPr lang="zh-CN" altLang="en-US" sz="200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你知道这个交通标志代表什么意思吗？</a:t>
            </a:r>
            <a:endParaRPr lang="zh-CN" altLang="en-US" sz="200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61950" y="259715"/>
            <a:ext cx="1750060" cy="6483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ln>
                  <a:noFill/>
                </a:ln>
                <a:solidFill>
                  <a:srgbClr val="2D6B6F"/>
                </a:solidFill>
                <a:latin typeface="黑体" panose="02010609060101010101" charset="-122"/>
                <a:ea typeface="黑体" panose="02010609060101010101" charset="-122"/>
              </a:rPr>
              <a:t>备课页</a:t>
            </a:r>
            <a:endParaRPr lang="zh-CN" altLang="en-US" sz="3200">
              <a:ln>
                <a:noFill/>
              </a:ln>
              <a:solidFill>
                <a:srgbClr val="2D6B6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6" descr="美美老师-人设（边线版）0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645" y="1471930"/>
            <a:ext cx="2978150" cy="446849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说一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81205" cy="68522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9875" y="254000"/>
            <a:ext cx="391668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50000"/>
              </a:lnSpc>
              <a:buFont typeface="Wingdings" panose="05000000000000000000" charset="0"/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如果没有这些交通标志，会发生哪些危险？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037590" y="1397000"/>
            <a:ext cx="7584440" cy="4847590"/>
          </a:xfrm>
          <a:prstGeom prst="roundRect">
            <a:avLst/>
          </a:prstGeom>
          <a:solidFill>
            <a:srgbClr val="E0F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出示纸面教具《交通标志卡》组织幼儿玩游戏，巩固对交通标志的认识。</a:t>
            </a:r>
            <a:endParaRPr lang="zh-CN" altLang="en-US" sz="2400" dirty="0" smtClean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玩</a:t>
            </a:r>
            <a:r>
              <a:rPr lang="en-US" altLang="zh-CN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掏宝</a:t>
            </a:r>
            <a:r>
              <a:rPr lang="en-US" altLang="zh-CN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游戏，验证幼儿对交通标志的掌握。</a:t>
            </a:r>
            <a:endParaRPr lang="zh-CN" altLang="en-US" sz="2000" dirty="0" smtClean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将交通标志卡片放入两个箱子中。</a:t>
            </a:r>
            <a:endParaRPr lang="zh-CN" altLang="en-US" sz="2000" dirty="0" smtClean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请幼儿分成两组，摸出箱子中的卡片，并说出名称，比一比哪一组的幼儿说出的标志多。</a:t>
            </a:r>
            <a:endParaRPr lang="zh-CN" altLang="en-US" sz="2000" dirty="0" smtClean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创设马路情境，摆放不同的交通标志，带领幼儿模拟过马路，观察交通标志并遵守交通规则。</a:t>
            </a:r>
            <a:endParaRPr lang="zh-CN" altLang="en-US" sz="2000" dirty="0" smtClean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教师可根据幼儿的掌握情况投放相应数量的交通标志卡）</a:t>
            </a:r>
            <a:endParaRPr lang="zh-CN" altLang="en-US" sz="2000" dirty="0" smtClean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61950" y="259715"/>
            <a:ext cx="1750060" cy="6483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n>
                  <a:noFill/>
                </a:ln>
                <a:solidFill>
                  <a:srgbClr val="2D6B6F"/>
                </a:solidFill>
                <a:latin typeface="黑体" panose="02010609060101010101" charset="-122"/>
                <a:ea typeface="黑体" panose="02010609060101010101" charset="-122"/>
              </a:rPr>
              <a:t>备课页</a:t>
            </a:r>
            <a:endParaRPr lang="zh-CN" altLang="en-US" sz="3200">
              <a:ln>
                <a:noFill/>
              </a:ln>
              <a:solidFill>
                <a:srgbClr val="2D6B6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 descr="美美老师-人设（边线版）0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1880" y="1614170"/>
            <a:ext cx="2957195" cy="44361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03450" y="342265"/>
            <a:ext cx="4565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6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（本备课页仅供备课使用，授课前请删除或隐藏）</a:t>
            </a:r>
            <a:endParaRPr lang="zh-CN" altLang="zh-CN" sz="1600">
              <a:solidFill>
                <a:schemeClr val="bg1">
                  <a:lumMod val="6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通用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649605" y="290830"/>
            <a:ext cx="3028950" cy="392430"/>
          </a:xfrm>
          <a:prstGeom prst="roundRect">
            <a:avLst/>
          </a:prstGeom>
          <a:solidFill>
            <a:srgbClr val="FC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40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140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纸面教具《交通标志卡》彩色版</a:t>
            </a:r>
            <a:endParaRPr lang="en-US" altLang="zh-CN" sz="1400">
              <a:solidFill>
                <a:srgbClr val="844B08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6" name="图片 5" descr="奇奇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7005"/>
            <a:ext cx="640080" cy="5816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18615" y="922655"/>
            <a:ext cx="9140190" cy="437578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999740" y="5209540"/>
            <a:ext cx="6062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该页面为纸面教具效果展示，请免费下载</a:t>
            </a:r>
            <a:r>
              <a:rPr lang="zh-CN" altLang="zh-CN" sz="120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高清资源</a:t>
            </a:r>
            <a:endParaRPr lang="zh-CN" altLang="zh-CN" sz="1200">
              <a:solidFill>
                <a:schemeClr val="bg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通用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649605" y="290830"/>
            <a:ext cx="3028950" cy="392430"/>
          </a:xfrm>
          <a:prstGeom prst="roundRect">
            <a:avLst/>
          </a:prstGeom>
          <a:solidFill>
            <a:srgbClr val="FC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40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140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纸面教具《交通标志卡》线稿版</a:t>
            </a:r>
            <a:endParaRPr lang="en-US" altLang="zh-CN" sz="1400">
              <a:solidFill>
                <a:srgbClr val="844B08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6" name="图片 5" descr="奇奇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7005"/>
            <a:ext cx="640080" cy="5816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753235" y="908685"/>
            <a:ext cx="8912225" cy="429260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999740" y="5209540"/>
            <a:ext cx="6062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该页面为纸面教具效果展示，请免费下载</a:t>
            </a:r>
            <a:r>
              <a:rPr lang="zh-CN" altLang="zh-CN" sz="120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高清资源</a:t>
            </a:r>
            <a:endParaRPr lang="zh-CN" altLang="zh-CN" sz="1200">
              <a:solidFill>
                <a:schemeClr val="bg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一起玩游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0095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181225" y="2118995"/>
            <a:ext cx="7829550" cy="3714750"/>
          </a:xfrm>
          <a:prstGeom prst="roundRect">
            <a:avLst/>
          </a:prstGeom>
          <a:solidFill>
            <a:srgbClr val="E0F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en-US" altLang="zh-CN" sz="24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4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</a:rPr>
              <a:t>日常活动</a:t>
            </a:r>
            <a:endParaRPr lang="zh-CN" altLang="en-US" sz="2400" dirty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</a:rPr>
              <a:t>带领幼儿参观幼儿园，观察幼儿园哪些地方需要标志，并帮忙设计标志。</a:t>
            </a:r>
            <a:endParaRPr lang="zh-CN" altLang="en-US" sz="2000" dirty="0" smtClean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</a:rPr>
              <a:t>家园共育</a:t>
            </a:r>
            <a:endParaRPr lang="zh-CN" altLang="en-US" sz="2400" dirty="0" smtClean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  <a:buFont typeface="Wingdings" panose="05000000000000000000" charset="0"/>
            </a:pPr>
            <a:r>
              <a:rPr lang="zh-CN" altLang="en-US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</a:rPr>
              <a:t>请家长在日常生活中遇见交通标志时继续向幼儿介绍，并提醒幼儿注意交通安全。</a:t>
            </a:r>
            <a:endParaRPr lang="zh-CN" altLang="en-US" sz="2000" dirty="0" smtClean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5" name="标题 1"/>
          <p:cNvSpPr>
            <a:spLocks noGrp="1"/>
          </p:cNvSpPr>
          <p:nvPr>
            <p:ph type="title"/>
          </p:nvPr>
        </p:nvSpPr>
        <p:spPr>
          <a:xfrm>
            <a:off x="624840" y="909638"/>
            <a:ext cx="10972800" cy="1143000"/>
          </a:xfrm>
        </p:spPr>
        <p:txBody>
          <a:bodyPr anchor="ctr"/>
          <a:lstStyle/>
          <a:p>
            <a:r>
              <a:rPr lang="zh-CN" altLang="en-US" sz="480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</a:rPr>
              <a:t>活动延伸</a:t>
            </a:r>
            <a:endParaRPr lang="zh-CN" altLang="en-US" sz="480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61950" y="259715"/>
            <a:ext cx="1750060" cy="6483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n>
                  <a:noFill/>
                </a:ln>
                <a:solidFill>
                  <a:srgbClr val="2D6B6F"/>
                </a:solidFill>
                <a:latin typeface="黑体" panose="02010609060101010101" charset="-122"/>
                <a:ea typeface="黑体" panose="02010609060101010101" charset="-122"/>
              </a:rPr>
              <a:t>备课页</a:t>
            </a:r>
            <a:endParaRPr lang="zh-CN" altLang="en-US" sz="3200">
              <a:ln>
                <a:noFill/>
              </a:ln>
              <a:solidFill>
                <a:srgbClr val="2D6B6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03450" y="342265"/>
            <a:ext cx="4565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6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（本备课页仅供备课使用，授课前请删除或隐藏）</a:t>
            </a:r>
            <a:endParaRPr lang="zh-CN" altLang="zh-CN" sz="1600">
              <a:solidFill>
                <a:schemeClr val="bg1">
                  <a:lumMod val="6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说一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9875" y="254000"/>
            <a:ext cx="302768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50000"/>
              </a:lnSpc>
              <a:buFont typeface="Wingdings" panose="05000000000000000000" charset="0"/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你见过这里面的哪些交通标志？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  <a:buFont typeface="Wingdings" panose="05000000000000000000" charset="0"/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这个交通标志代表什么意思呢？</a:t>
            </a:r>
            <a:endParaRPr lang="zh-CN" altLang="en-US" sz="1400">
              <a:solidFill>
                <a:schemeClr val="bg1">
                  <a:lumMod val="65000"/>
                </a:schemeClr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通用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649605" y="290830"/>
            <a:ext cx="2860675" cy="392430"/>
          </a:xfrm>
          <a:prstGeom prst="roundRect">
            <a:avLst/>
          </a:prstGeom>
          <a:solidFill>
            <a:srgbClr val="FC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40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140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纸面教具《马路上的交通标志》</a:t>
            </a:r>
            <a:endParaRPr lang="zh-CN" altLang="zh-CN" sz="1400">
              <a:solidFill>
                <a:srgbClr val="844B08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5" name="图片 4" descr="奇奇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7005"/>
            <a:ext cx="640080" cy="5816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0675" y="1210945"/>
            <a:ext cx="11188700" cy="413766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999740" y="5209540"/>
            <a:ext cx="6062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该页面为纸面教具效果展示，请免费下载</a:t>
            </a:r>
            <a:r>
              <a:rPr lang="zh-CN" altLang="zh-CN" sz="120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高清资源</a:t>
            </a:r>
            <a:endParaRPr lang="zh-CN" altLang="zh-CN" sz="1200">
              <a:solidFill>
                <a:schemeClr val="bg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91845" y="1210310"/>
            <a:ext cx="8236585" cy="5250180"/>
          </a:xfrm>
          <a:prstGeom prst="roundRect">
            <a:avLst/>
          </a:prstGeom>
          <a:solidFill>
            <a:srgbClr val="E0F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出示组图</a:t>
            </a:r>
            <a:r>
              <a:rPr lang="en-US" altLang="zh-CN" sz="24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无序的交通</a:t>
            </a:r>
            <a:r>
              <a:rPr lang="en-US" altLang="zh-CN" sz="24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4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，引导幼儿感知交通标志的重要性。</a:t>
            </a:r>
            <a:endParaRPr lang="zh-CN" altLang="en-US" sz="2400" dirty="0" smtClean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这两张图有什么不一样的地方？</a:t>
            </a:r>
            <a:endParaRPr lang="zh-CN" altLang="en-US" sz="2000" dirty="0" smtClean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为什么第二张图上的车辆是井然有序的？</a:t>
            </a:r>
            <a:endParaRPr lang="zh-CN" altLang="en-US" sz="2000" dirty="0" smtClean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zh-CN" altLang="en-US" sz="2000" dirty="0" smtClean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小结：第一张图中自行车和机动车在一个车道太危险了，容易发生安全事故，为了预防事故发生，交通管理部门设计了很多交通标志，提醒大家要注意交通安全。</a:t>
            </a:r>
            <a:endParaRPr lang="zh-CN" altLang="en-US" sz="2000" dirty="0" smtClean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61950" y="259715"/>
            <a:ext cx="1750060" cy="6483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n>
                  <a:noFill/>
                </a:ln>
                <a:solidFill>
                  <a:srgbClr val="2D6B6F"/>
                </a:solidFill>
                <a:latin typeface="黑体" panose="02010609060101010101" charset="-122"/>
                <a:ea typeface="黑体" panose="02010609060101010101" charset="-122"/>
              </a:rPr>
              <a:t>备课页</a:t>
            </a:r>
            <a:endParaRPr lang="zh-CN" altLang="en-US" sz="3200">
              <a:ln>
                <a:noFill/>
              </a:ln>
              <a:solidFill>
                <a:srgbClr val="2D6B6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 descr="美美老师-人设（边线版）00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83955" y="1546860"/>
            <a:ext cx="3103245" cy="44773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03450" y="342265"/>
            <a:ext cx="4565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6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（本备课页仅供备课使用，授课前请删除或隐藏）</a:t>
            </a:r>
            <a:endParaRPr lang="zh-CN" altLang="zh-CN" sz="1600">
              <a:solidFill>
                <a:schemeClr val="bg1">
                  <a:lumMod val="6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通用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8328660" y="2596515"/>
            <a:ext cx="860425" cy="1972945"/>
          </a:xfrm>
          <a:prstGeom prst="roundRect">
            <a:avLst/>
          </a:prstGeom>
          <a:noFill/>
          <a:ln w="53975" cmpd="sng">
            <a:solidFill>
              <a:schemeClr val="bg1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D8C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endParaRPr lang="zh-CN" altLang="zh-CN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86410" y="1624330"/>
            <a:ext cx="11219180" cy="3060700"/>
            <a:chOff x="1090" y="3217"/>
            <a:chExt cx="16987" cy="4634"/>
          </a:xfrm>
        </p:grpSpPr>
        <p:pic>
          <p:nvPicPr>
            <p:cNvPr id="5" name="图片 4" descr="插图2-gai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7" y="3217"/>
              <a:ext cx="8241" cy="4635"/>
            </a:xfrm>
            <a:prstGeom prst="rect">
              <a:avLst/>
            </a:prstGeom>
          </p:spPr>
        </p:pic>
        <p:pic>
          <p:nvPicPr>
            <p:cNvPr id="8" name="图片 7" descr="插图1-gai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90" y="3217"/>
              <a:ext cx="8241" cy="463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845560" y="1274445"/>
            <a:ext cx="7225665" cy="4758055"/>
          </a:xfrm>
          <a:prstGeom prst="roundRect">
            <a:avLst/>
          </a:prstGeom>
          <a:solidFill>
            <a:srgbClr val="E0F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24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出示组图</a:t>
            </a:r>
            <a:r>
              <a:rPr lang="en-US" altLang="zh-CN" sz="24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生活中常见的交通标志</a:t>
            </a:r>
            <a:r>
              <a:rPr lang="en-US" altLang="zh-CN" sz="24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4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，引导幼儿认识常见的交通标志代表的含义。</a:t>
            </a:r>
            <a:endParaRPr lang="zh-CN" altLang="en-US" sz="2400" dirty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出示组图</a:t>
            </a:r>
            <a:r>
              <a:rPr lang="en-US" altLang="zh-CN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生活中常见的交通标志</a:t>
            </a:r>
            <a:r>
              <a:rPr lang="en-US" altLang="zh-CN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-1”</a:t>
            </a: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，认识指示标志。</a:t>
            </a:r>
            <a:endParaRPr lang="zh-CN" altLang="en-US" sz="2000" dirty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这是什么标志？在哪里见过？</a:t>
            </a:r>
            <a:endParaRPr lang="zh-CN" altLang="en-US" sz="2000" dirty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提醒我们注意什么？</a:t>
            </a:r>
            <a:endParaRPr lang="zh-CN" altLang="en-US" sz="2000" dirty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小结：人行横道标志通常设在斑马线的两侧，</a:t>
            </a:r>
            <a:r>
              <a:rPr lang="zh-CN" altLang="en-US" sz="200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指示行人过马路要走斑马线；步行标志设在只能步行的街道。</a:t>
            </a:r>
            <a:r>
              <a:rPr lang="zh-CN" altLang="en-US" sz="2000" dirty="0">
                <a:solidFill>
                  <a:srgbClr val="35653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这些都是指示标志，提示车辆或行人前方应该怎样行进。</a:t>
            </a:r>
            <a:endParaRPr lang="zh-CN" altLang="en-US" sz="2000" dirty="0">
              <a:solidFill>
                <a:srgbClr val="35653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61950" y="259715"/>
            <a:ext cx="1750060" cy="6483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n>
                  <a:noFill/>
                </a:ln>
                <a:solidFill>
                  <a:srgbClr val="2D6B6F"/>
                </a:solidFill>
                <a:latin typeface="黑体" panose="02010609060101010101" charset="-122"/>
                <a:ea typeface="黑体" panose="02010609060101010101" charset="-122"/>
              </a:rPr>
              <a:t>备课页</a:t>
            </a:r>
            <a:endParaRPr lang="zh-CN" altLang="en-US" sz="3200">
              <a:ln>
                <a:noFill/>
              </a:ln>
              <a:solidFill>
                <a:srgbClr val="2D6B6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 descr="美美老师-人设（边线版）0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665" y="1412875"/>
            <a:ext cx="3017520" cy="45269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03450" y="342265"/>
            <a:ext cx="4565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6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（本备课页仅供备课使用，授课前请删除或隐藏）</a:t>
            </a:r>
            <a:endParaRPr lang="zh-CN" altLang="zh-CN" sz="1600">
              <a:solidFill>
                <a:schemeClr val="bg1">
                  <a:lumMod val="6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D:\宝宝巴士\草稿课件（下册\1.已审核\南京整合-中班-社会-交通标志【林洪彬】\课件资源\图片资源\人行横道-场景.jpg人行横道-场景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649605" y="290830"/>
            <a:ext cx="3749040" cy="392430"/>
          </a:xfrm>
          <a:prstGeom prst="roundRect">
            <a:avLst/>
          </a:prstGeom>
          <a:solidFill>
            <a:srgbClr val="FC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40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140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人行横道标志：指示行人过马路要走斑马线</a:t>
            </a:r>
            <a:endParaRPr lang="zh-CN" altLang="en-US" sz="1400">
              <a:solidFill>
                <a:srgbClr val="844B08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6" name="图片 5" descr="奇奇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7005"/>
            <a:ext cx="640080" cy="58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D:\宝宝巴士\草稿课件（下册\1.已审核\南京整合-中班-社会-交通标志【林洪彬】\课件资源\图片资源\步行-场景.jpg步行-场景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649605" y="290830"/>
            <a:ext cx="3453130" cy="392430"/>
          </a:xfrm>
          <a:prstGeom prst="roundRect">
            <a:avLst/>
          </a:prstGeom>
          <a:solidFill>
            <a:srgbClr val="FC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40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1400">
                <a:solidFill>
                  <a:srgbClr val="844B0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步行标志：指示人们这里只供行人步行</a:t>
            </a:r>
            <a:endParaRPr lang="zh-CN" altLang="en-US" sz="1400">
              <a:solidFill>
                <a:srgbClr val="844B08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6" name="图片 5" descr="奇奇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7005"/>
            <a:ext cx="640080" cy="58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DOC_GUID" val="{0943ccc9-aa61-4df6-ae28-f7091b3cb5dc}"/>
  <p:tag name="KSO_WPP_MARK_KEY" val="67fe5e69-5e90-4cf6-8312-c0ec886254b2"/>
  <p:tag name="COMMONDATA" val="eyJoZGlkIjoiZTExODZiMTgzMTI3YWZiOWUxYTBmZWZkZDAzYmViNDA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D8CF"/>
        </a:solidFill>
        <a:ln>
          <a:noFill/>
        </a:ln>
      </a:spPr>
      <a:bodyPr rtlCol="0" anchor="ctr"/>
      <a:lstStyle>
        <a:defPPr marL="342900" indent="-342900">
          <a:lnSpc>
            <a:spcPct val="150000"/>
          </a:lnSpc>
          <a:buFont typeface="Wingdings" panose="05000000000000000000" charset="0"/>
          <a:buChar char="l"/>
          <a:defRPr lang="zh-CN" altLang="zh-CN" sz="2400">
            <a:solidFill>
              <a:schemeClr val="tx1"/>
            </a:solidFill>
            <a:latin typeface="黑体" panose="02010609060101010101" charset="-122"/>
            <a:ea typeface="黑体" panose="02010609060101010101" charset="-122"/>
            <a:cs typeface="宋体" panose="0201060003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lang="zh-CN" altLang="en-US" sz="3200" b="1">
            <a:solidFill>
              <a:srgbClr val="92D050"/>
            </a:solidFill>
          </a:defRPr>
        </a:defPPr>
      </a:lstStyle>
    </a:txDef>
  </a:objectDefaul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1666</Words>
  <Application>WPS 演示</Application>
  <PresentationFormat>宽屏</PresentationFormat>
  <Paragraphs>140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默认设计模板</vt:lpstr>
      <vt:lpstr>交通标志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活动延伸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_x000b_《活动名》  </dc:title>
  <dc:creator>Administrator</dc:creator>
  <cp:lastModifiedBy>红星幼儿园</cp:lastModifiedBy>
  <cp:revision>390</cp:revision>
  <dcterms:created xsi:type="dcterms:W3CDTF">2019-02-28T07:53:00Z</dcterms:created>
  <dcterms:modified xsi:type="dcterms:W3CDTF">2023-04-17T01:31:24Z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F86706949D4C40078F1E52AF8A24CDA7</vt:lpwstr>
  </property>
</Properties>
</file>