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media/image4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2"/>
  </p:handoutMasterIdLst>
  <p:sldIdLst>
    <p:sldId id="321" r:id="rId3"/>
    <p:sldId id="303" r:id="rId5"/>
    <p:sldId id="341" r:id="rId6"/>
    <p:sldId id="300" r:id="rId7"/>
    <p:sldId id="343" r:id="rId8"/>
    <p:sldId id="315" r:id="rId9"/>
    <p:sldId id="368" r:id="rId10"/>
    <p:sldId id="307" r:id="rId11"/>
    <p:sldId id="355" r:id="rId12"/>
    <p:sldId id="345" r:id="rId13"/>
    <p:sldId id="344" r:id="rId14"/>
    <p:sldId id="346" r:id="rId15"/>
    <p:sldId id="363" r:id="rId16"/>
    <p:sldId id="352" r:id="rId17"/>
    <p:sldId id="379" r:id="rId18"/>
    <p:sldId id="364" r:id="rId19"/>
    <p:sldId id="313" r:id="rId20"/>
    <p:sldId id="354" r:id="rId21"/>
  </p:sldIdLst>
  <p:sldSz cx="12192000" cy="685800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ww.xkb1.com" initials="w" lastIdx="2" clrIdx="0"/>
  <p:cmAuthor id="2" name="walkinnet" initials="w" lastIdx="0" clrIdx="0"/>
  <p:cmAuthor id="3" name="新课标第一网" initials="新" lastIdx="2" clrIdx="0"/>
  <p:cmAuthor id="75" name="作者" initials="A" lastIdx="0" clrIdx="24"/>
  <p:cmAuthor id="0" name="Administrator" initials="" lastIdx="6" clrIdx="0"/>
  <p:cmAuthor id="7" name="1206988966@qq.com" initials="1" lastIdx="0" clrIdx="2"/>
  <p:cmAuthor id="8" name="姜伟光" initials="姜" lastIdx="0" clrIdx="0"/>
  <p:cmAuthor id="5" name="宋洁然" initials="宋" lastIdx="0" clrIdx="1"/>
  <p:cmAuthor id="6" name="ming qiu" initials="m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9B2D25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-954" y="-4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32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5934A62-5170-4CFA-A5C0-B3AB0312558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二级</a:t>
            </a:r>
            <a:endParaRPr lang="zh-CN" altLang="en-US" noProof="0"/>
          </a:p>
          <a:p>
            <a:pPr lvl="2"/>
            <a:r>
              <a:rPr lang="zh-CN" altLang="en-US" noProof="0"/>
              <a:t>三级</a:t>
            </a:r>
            <a:endParaRPr lang="zh-CN" altLang="en-US" noProof="0"/>
          </a:p>
          <a:p>
            <a:pPr lvl="3"/>
            <a:r>
              <a:rPr lang="zh-CN" altLang="en-US" noProof="0"/>
              <a:t>四级</a:t>
            </a:r>
            <a:endParaRPr lang="zh-CN" altLang="en-US" noProof="0"/>
          </a:p>
          <a:p>
            <a:pPr lvl="4"/>
            <a:r>
              <a:rPr lang="zh-CN" altLang="en-US" noProof="0"/>
              <a:t>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B60C38F-6539-4E62-8D5D-1F6D129C358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082E10-AF35-4184-B900-F7AF11276F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2150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fld id="{AEA27648-3957-48BB-B47D-F031A5675F81}" type="slidenum">
              <a:rPr lang="zh-CN" altLang="en-US" sz="1200">
                <a:latin typeface="Calibri" panose="020F0502020204030204" pitchFamily="34" charset="0"/>
              </a:rPr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2867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B64A9DA-CE6F-46A2-AE4C-36906BE6337C}" type="slidenum">
              <a:rPr lang="zh-CN" altLang="en-US" smtClean="0">
                <a:latin typeface="Arial" panose="020B0604020202020204" pitchFamily="34" charset="0"/>
                <a:cs typeface="等线" panose="02010600030101010101" charset="-122"/>
              </a:rPr>
            </a:fld>
            <a:endParaRPr lang="zh-CN" altLang="en-US" smtClean="0">
              <a:latin typeface="Arial" panose="020B0604020202020204" pitchFamily="34" charset="0"/>
              <a:cs typeface="等线" panose="02010600030101010101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ED8FB-D82F-47EF-A36A-B0BD14E828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80E3-A05D-44BC-9A34-1EEE0D600D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ED8FB-D82F-47EF-A36A-B0BD14E828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80E3-A05D-44BC-9A34-1EEE0D600D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ED8FB-D82F-47EF-A36A-B0BD14E828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80E3-A05D-44BC-9A34-1EEE0D600D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55A1B-FC52-483B-B683-58CCB79784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B81ED8FB-D82F-47EF-A36A-B0BD14E828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45680E3-A05D-44BC-9A34-1EEE0D600D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sv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tags" Target="../tags/tag10.xml"/><Relationship Id="rId6" Type="http://schemas.openxmlformats.org/officeDocument/2006/relationships/image" Target="../media/image19.png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18.png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5" Type="http://schemas.openxmlformats.org/officeDocument/2006/relationships/tags" Target="../tags/tag12.xml"/><Relationship Id="rId4" Type="http://schemas.openxmlformats.org/officeDocument/2006/relationships/image" Target="../media/image20.png"/><Relationship Id="rId3" Type="http://schemas.openxmlformats.org/officeDocument/2006/relationships/tags" Target="../tags/tag11.xml"/><Relationship Id="rId2" Type="http://schemas.microsoft.com/office/2007/relationships/media" Target="../media/media2.mp4"/><Relationship Id="rId1" Type="http://schemas.openxmlformats.org/officeDocument/2006/relationships/video" Target="../media/media2.mp4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tags" Target="../tags/tag17.xml"/><Relationship Id="rId7" Type="http://schemas.openxmlformats.org/officeDocument/2006/relationships/image" Target="../media/image24.jpeg"/><Relationship Id="rId6" Type="http://schemas.openxmlformats.org/officeDocument/2006/relationships/tags" Target="../tags/tag16.xml"/><Relationship Id="rId5" Type="http://schemas.openxmlformats.org/officeDocument/2006/relationships/image" Target="../media/image23.png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image" Target="../media/image22.png"/><Relationship Id="rId16" Type="http://schemas.openxmlformats.org/officeDocument/2006/relationships/slideLayout" Target="../slideLayouts/slideLayout3.xml"/><Relationship Id="rId15" Type="http://schemas.openxmlformats.org/officeDocument/2006/relationships/tags" Target="../tags/tag24.xml"/><Relationship Id="rId14" Type="http://schemas.openxmlformats.org/officeDocument/2006/relationships/tags" Target="../tags/tag23.xml"/><Relationship Id="rId13" Type="http://schemas.openxmlformats.org/officeDocument/2006/relationships/tags" Target="../tags/tag22.xml"/><Relationship Id="rId12" Type="http://schemas.openxmlformats.org/officeDocument/2006/relationships/tags" Target="../tags/tag21.xml"/><Relationship Id="rId11" Type="http://schemas.openxmlformats.org/officeDocument/2006/relationships/tags" Target="../tags/tag20.xml"/><Relationship Id="rId10" Type="http://schemas.openxmlformats.org/officeDocument/2006/relationships/tags" Target="../tags/tag19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3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image" Target="../media/image28.jpeg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tags" Target="../tags/tag2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tags" Target="../tags/tag2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31.xml"/><Relationship Id="rId4" Type="http://schemas.openxmlformats.org/officeDocument/2006/relationships/image" Target="../media/image8.png"/><Relationship Id="rId3" Type="http://schemas.openxmlformats.org/officeDocument/2006/relationships/tags" Target="../tags/tag30.xml"/><Relationship Id="rId2" Type="http://schemas.openxmlformats.org/officeDocument/2006/relationships/image" Target="../media/image29.png"/><Relationship Id="rId1" Type="http://schemas.openxmlformats.org/officeDocument/2006/relationships/tags" Target="../tags/tag2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sv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tags" Target="../tags/tag4.xml"/><Relationship Id="rId2" Type="http://schemas.microsoft.com/office/2007/relationships/media" Target="../media/media1.mp4"/><Relationship Id="rId1" Type="http://schemas.openxmlformats.org/officeDocument/2006/relationships/video" Target="NULL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9" b="7134"/>
          <a:stretch>
            <a:fillRect/>
          </a:stretch>
        </p:blipFill>
        <p:spPr>
          <a:xfrm>
            <a:off x="1643990" y="706455"/>
            <a:ext cx="10333712" cy="471637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908550" y="2101850"/>
            <a:ext cx="2937510" cy="1198880"/>
          </a:xfrm>
          <a:prstGeom prst="rect">
            <a:avLst/>
          </a:prstGeom>
        </p:spPr>
        <p:txBody>
          <a:bodyPr wrap="none">
            <a:spAutoFit/>
          </a:bodyPr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观测风</a:t>
            </a:r>
            <a:endParaRPr lang="zh-CN" altLang="en-US" sz="72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06595" y="3601720"/>
            <a:ext cx="3907790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en-US" altLang="zh-CN" sz="2800" b="1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—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三年级下册科学</a:t>
            </a:r>
            <a:r>
              <a:rPr lang="en-US" altLang="zh-CN" sz="2800" b="1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—</a:t>
            </a:r>
            <a:endParaRPr lang="en-US" altLang="zh-CN" sz="2800" b="1" dirty="0" smtClean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" name="图形 7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1" y="2327185"/>
            <a:ext cx="2962275" cy="39243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357745" y="5404485"/>
            <a:ext cx="45002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chemeClr val="accent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兰河乡中心校</a:t>
            </a:r>
            <a:r>
              <a:rPr lang="en-US" altLang="zh-CN" sz="3200" b="1">
                <a:solidFill>
                  <a:schemeClr val="accent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3200" b="1">
                <a:solidFill>
                  <a:schemeClr val="accent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王天航</a:t>
            </a:r>
            <a:endParaRPr lang="zh-CN" altLang="en-US" sz="3200" b="1">
              <a:solidFill>
                <a:schemeClr val="accent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流程图: 可选过程 3"/>
          <p:cNvSpPr/>
          <p:nvPr>
            <p:custDataLst>
              <p:tags r:id="rId1"/>
            </p:custDataLst>
          </p:nvPr>
        </p:nvSpPr>
        <p:spPr>
          <a:xfrm>
            <a:off x="2295525" y="1793875"/>
            <a:ext cx="7776845" cy="3383915"/>
          </a:xfrm>
          <a:prstGeom prst="flowChartAlternateProcess">
            <a:avLst/>
          </a:prstGeom>
          <a:solidFill>
            <a:srgbClr val="FFFBCF"/>
          </a:solidFill>
          <a:ln w="57150">
            <a:solidFill>
              <a:srgbClr val="C7DA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 descr="1582892676(1)_副本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9557" t="14276" r="11739" b="26224"/>
          <a:stretch>
            <a:fillRect/>
          </a:stretch>
        </p:blipFill>
        <p:spPr>
          <a:xfrm>
            <a:off x="1793875" y="1121410"/>
            <a:ext cx="1377950" cy="145732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2416175" y="2743835"/>
            <a:ext cx="458406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公元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132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年，东汉科学家张衡发明了相风铜乌来观测风向，这是世界上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最早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的风向仪。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864350" y="1793875"/>
            <a:ext cx="3055620" cy="3383915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4698365" y="579120"/>
            <a:ext cx="301371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相风铜乌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自制简易风向标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534160" y="1025525"/>
            <a:ext cx="9139555" cy="518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10127" t="26841" r="5439" b="10770"/>
          <a:stretch>
            <a:fillRect/>
          </a:stretch>
        </p:blipFill>
        <p:spPr>
          <a:xfrm>
            <a:off x="1957070" y="380365"/>
            <a:ext cx="8529320" cy="7702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25755" y="380365"/>
            <a:ext cx="17506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活动三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video fullScrn="0">
              <p:cMediaNode vol="100000"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18" descr="E:\小学科学类\（KR2501）湖南小学科学\(KR2501)湘科版小学科学教参盘(V1.0)\3B\01.工程过程\01-02开发文件\美术资源\教材图片\u3\U3jc22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15230" b="16824"/>
          <a:stretch>
            <a:fillRect/>
          </a:stretch>
        </p:blipFill>
        <p:spPr>
          <a:xfrm>
            <a:off x="220980" y="1397635"/>
            <a:ext cx="6831330" cy="41617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9" name="矩形 4"/>
          <p:cNvSpPr/>
          <p:nvPr>
            <p:custDataLst>
              <p:tags r:id="rId3"/>
            </p:custDataLst>
          </p:nvPr>
        </p:nvSpPr>
        <p:spPr>
          <a:xfrm>
            <a:off x="1531303" y="630873"/>
            <a:ext cx="133159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制 作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" y="250214"/>
            <a:ext cx="1480457" cy="1482073"/>
          </a:xfrm>
          <a:prstGeom prst="rect">
            <a:avLst/>
          </a:prstGeom>
        </p:spPr>
      </p:pic>
      <p:pic>
        <p:nvPicPr>
          <p:cNvPr id="6" name="图片 2" descr="timg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 flipH="1">
            <a:off x="8145780" y="2322830"/>
            <a:ext cx="2816860" cy="3323590"/>
          </a:xfrm>
          <a:prstGeom prst="rect">
            <a:avLst/>
          </a:prstGeom>
        </p:spPr>
      </p:pic>
      <p:sp>
        <p:nvSpPr>
          <p:cNvPr id="13" name="左大括号 12"/>
          <p:cNvSpPr/>
          <p:nvPr>
            <p:custDataLst>
              <p:tags r:id="rId8"/>
            </p:custDataLst>
          </p:nvPr>
        </p:nvSpPr>
        <p:spPr>
          <a:xfrm rot="5400000">
            <a:off x="9159240" y="704850"/>
            <a:ext cx="682625" cy="2720340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sp>
      <p:sp>
        <p:nvSpPr>
          <p:cNvPr id="14" name="左大括号 12"/>
          <p:cNvSpPr/>
          <p:nvPr>
            <p:custDataLst>
              <p:tags r:id="rId9"/>
            </p:custDataLst>
          </p:nvPr>
        </p:nvSpPr>
        <p:spPr>
          <a:xfrm>
            <a:off x="8784590" y="3691255"/>
            <a:ext cx="445135" cy="1955165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sp>
      <p:sp>
        <p:nvSpPr>
          <p:cNvPr id="15" name="文本框 5"/>
          <p:cNvSpPr txBox="1"/>
          <p:nvPr>
            <p:custDataLst>
              <p:tags r:id="rId10"/>
            </p:custDataLst>
          </p:nvPr>
        </p:nvSpPr>
        <p:spPr>
          <a:xfrm>
            <a:off x="7788275" y="2988945"/>
            <a:ext cx="996315" cy="440055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2400" b="1" kern="100"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Times New Roman" panose="02020603050405020304"/>
              </a:rPr>
              <a:t>→</a:t>
            </a:r>
            <a:endParaRPr lang="en-US" altLang="zh-CN" sz="2400" b="1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6" name="文本框 8"/>
          <p:cNvSpPr txBox="1"/>
          <p:nvPr>
            <p:custDataLst>
              <p:tags r:id="rId11"/>
            </p:custDataLst>
          </p:nvPr>
        </p:nvSpPr>
        <p:spPr>
          <a:xfrm>
            <a:off x="10861040" y="2988945"/>
            <a:ext cx="528955" cy="440055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2400" b="1" kern="100"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Times New Roman" panose="02020603050405020304"/>
              </a:rPr>
              <a:t>←</a:t>
            </a:r>
            <a:endParaRPr lang="en-US" altLang="zh-CN" sz="2400" b="1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7" name="文本框 9"/>
          <p:cNvSpPr txBox="1"/>
          <p:nvPr>
            <p:custDataLst>
              <p:tags r:id="rId12"/>
            </p:custDataLst>
          </p:nvPr>
        </p:nvSpPr>
        <p:spPr>
          <a:xfrm>
            <a:off x="8140700" y="934720"/>
            <a:ext cx="2820670" cy="789305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36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  <a:sym typeface="Times New Roman" panose="02020603050405020304"/>
              </a:rPr>
              <a:t>风向标主体</a:t>
            </a:r>
            <a:endParaRPr lang="en-US" altLang="zh-CN" sz="3600" b="1" kern="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8" name="文本框 3"/>
          <p:cNvSpPr txBox="1"/>
          <p:nvPr>
            <p:custDataLst>
              <p:tags r:id="rId13"/>
            </p:custDataLst>
          </p:nvPr>
        </p:nvSpPr>
        <p:spPr>
          <a:xfrm>
            <a:off x="6851015" y="2988945"/>
            <a:ext cx="1102360" cy="440055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>
              <a:buClrTx/>
              <a:buSzTx/>
              <a:buFontTx/>
            </a:pPr>
            <a:r>
              <a:rPr lang="en-US" altLang="zh-CN" sz="36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  <a:sym typeface="Times New Roman" panose="02020603050405020304"/>
              </a:rPr>
              <a:t>箭头</a:t>
            </a:r>
            <a:endParaRPr lang="en-US" altLang="zh-CN" sz="3600" b="1" kern="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9" name="文本框 4"/>
          <p:cNvSpPr txBox="1"/>
          <p:nvPr>
            <p:custDataLst>
              <p:tags r:id="rId14"/>
            </p:custDataLst>
          </p:nvPr>
        </p:nvSpPr>
        <p:spPr>
          <a:xfrm>
            <a:off x="11184255" y="2988945"/>
            <a:ext cx="1139190" cy="440055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>
              <a:buClrTx/>
              <a:buSzTx/>
              <a:buFontTx/>
            </a:pPr>
            <a:r>
              <a:rPr lang="en-US" altLang="zh-CN" sz="36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  <a:sym typeface="Times New Roman" panose="02020603050405020304"/>
              </a:rPr>
              <a:t>尾翼</a:t>
            </a:r>
            <a:endParaRPr lang="en-US" altLang="zh-CN" sz="3600" b="1" kern="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20" name="文本框 19"/>
          <p:cNvSpPr txBox="1"/>
          <p:nvPr>
            <p:custDataLst>
              <p:tags r:id="rId15"/>
            </p:custDataLst>
          </p:nvPr>
        </p:nvSpPr>
        <p:spPr>
          <a:xfrm>
            <a:off x="7574280" y="4295140"/>
            <a:ext cx="1276350" cy="579755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eaVert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>
              <a:buClrTx/>
              <a:buSzTx/>
              <a:buFontTx/>
            </a:pPr>
            <a:r>
              <a:rPr lang="en-US" altLang="zh-CN" sz="36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  <a:sym typeface="Times New Roman" panose="02020603050405020304"/>
              </a:rPr>
              <a:t>架</a:t>
            </a:r>
            <a:r>
              <a:rPr lang="en-US" altLang="zh-CN" sz="36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  <a:sym typeface="Times New Roman" panose="02020603050405020304"/>
              </a:rPr>
              <a:t>支</a:t>
            </a:r>
            <a:endParaRPr lang="en-US" altLang="zh-CN" sz="3600" b="1" kern="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  <a:sym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  <p:bldLst>
      <p:bldP spid="17" grpId="1" animBg="1"/>
      <p:bldP spid="20" grpId="1" animBg="1"/>
      <p:bldP spid="15" grpId="1" animBg="1"/>
      <p:bldP spid="18" grpId="1" animBg="1"/>
      <p:bldP spid="16" grpId="1" animBg="1"/>
      <p:bldP spid="19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20937013">
            <a:off x="7854937" y="3766109"/>
            <a:ext cx="4114266" cy="2722858"/>
          </a:xfrm>
          <a:prstGeom prst="rect">
            <a:avLst/>
          </a:prstGeom>
          <a:effectLst>
            <a:softEdge rad="101600"/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2036267">
            <a:off x="1847357" y="1281009"/>
            <a:ext cx="2844204" cy="2785893"/>
          </a:xfrm>
          <a:prstGeom prst="rect">
            <a:avLst/>
          </a:prstGeom>
          <a:effectLst>
            <a:softEdge rad="88900"/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507413">
            <a:off x="996944" y="3888604"/>
            <a:ext cx="4697329" cy="2478076"/>
          </a:xfrm>
          <a:prstGeom prst="rect">
            <a:avLst/>
          </a:prstGeom>
          <a:effectLst>
            <a:softEdge rad="63500"/>
          </a:effectLst>
          <a:scene3d>
            <a:camera prst="orthographicFront"/>
            <a:lightRig rig="threePt" dir="t"/>
          </a:scene3d>
          <a:sp3d>
            <a:bevelB w="0" h="0"/>
          </a:sp3d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336862">
            <a:off x="7432078" y="874946"/>
            <a:ext cx="3804122" cy="2782507"/>
          </a:xfrm>
          <a:prstGeom prst="rect">
            <a:avLst/>
          </a:prstGeom>
          <a:effectLst>
            <a:softEdge rad="139700"/>
          </a:effectLst>
        </p:spPr>
      </p:pic>
      <p:sp>
        <p:nvSpPr>
          <p:cNvPr id="16390" name="MH_Text_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328160" y="3013710"/>
            <a:ext cx="4084320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瞧！</a:t>
            </a:r>
            <a:endParaRPr lang="en-US" altLang="zh-CN" sz="36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风向标可以这样做！</a:t>
            </a:r>
            <a:endParaRPr lang="en-US" altLang="zh-CN" sz="36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054100"/>
            <a:ext cx="10515600" cy="5140325"/>
          </a:xfrm>
        </p:spPr>
        <p:txBody>
          <a:bodyPr>
            <a:normAutofit/>
          </a:bodyPr>
          <a:p>
            <a:pPr marL="0" indent="0" fontAlgn="auto">
              <a:lnSpc>
                <a:spcPct val="14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一、填一填。</a:t>
            </a:r>
            <a:b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风的两个基本要素（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）（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）。</a:t>
            </a:r>
            <a:b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风向与物体飘动的方向（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）。</a:t>
            </a:r>
            <a:b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）级烟柱随风偏。</a:t>
            </a:r>
            <a:b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9455" y="408940"/>
            <a:ext cx="22574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</a:t>
            </a:r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巩固练习</a:t>
            </a:r>
            <a:endParaRPr lang="zh-CN" altLang="en-US" sz="36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96560" y="2567305"/>
            <a:ext cx="11995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风力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21270" y="2567305"/>
            <a:ext cx="11563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风向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58280" y="3371215"/>
            <a:ext cx="12134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相反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2843" t="1453" r="49566" b="-969"/>
          <a:stretch>
            <a:fillRect/>
          </a:stretch>
        </p:blipFill>
        <p:spPr>
          <a:xfrm>
            <a:off x="335915" y="398145"/>
            <a:ext cx="671830" cy="65595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942465" y="4123055"/>
            <a:ext cx="6635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520825"/>
            <a:ext cx="10515600" cy="3234055"/>
          </a:xfrm>
        </p:spPr>
        <p:txBody>
          <a:bodyPr>
            <a:normAutofit/>
          </a:bodyPr>
          <a:p>
            <a:pPr marL="0" indent="0" fontAlgn="auto">
              <a:lnSpc>
                <a:spcPct val="14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二、判断。</a:t>
            </a:r>
            <a:b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1.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风力的等级共分</a:t>
            </a:r>
            <a:r>
              <a:rPr 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12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级。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b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</a:b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2.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旗帜飘向东方，此时是东风。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b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</a:b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3.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丝巾飘向西北方，此时是东南风。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9455" y="408940"/>
            <a:ext cx="22574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</a:t>
            </a:r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巩固练习</a:t>
            </a:r>
            <a:endParaRPr lang="zh-CN" altLang="en-US" sz="36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2843" t="1453" r="49566" b="-969"/>
          <a:stretch>
            <a:fillRect/>
          </a:stretch>
        </p:blipFill>
        <p:spPr>
          <a:xfrm>
            <a:off x="335915" y="398145"/>
            <a:ext cx="671830" cy="65595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289165" y="2487295"/>
            <a:ext cx="5638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881110" y="3270250"/>
            <a:ext cx="5638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33255" y="3992880"/>
            <a:ext cx="6527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39670" y="1939290"/>
            <a:ext cx="7927975" cy="1325880"/>
          </a:xfrm>
        </p:spPr>
        <p:txBody>
          <a:bodyPr/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通过本节课的学习，你有哪些收获？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TextBox 8"/>
          <p:cNvSpPr txBox="1">
            <a:spLocks noChangeArrowheads="1"/>
          </p:cNvSpPr>
          <p:nvPr/>
        </p:nvSpPr>
        <p:spPr bwMode="auto">
          <a:xfrm>
            <a:off x="2005330" y="964565"/>
            <a:ext cx="969518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等线" panose="02010600030101010101" charset="-122"/>
              </a:rPr>
              <a:t>在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等线" panose="02010600030101010101" charset="-122"/>
              </a:rPr>
              <a:t>天气日历中记录测定的风力和风向</a:t>
            </a:r>
            <a:r>
              <a:rPr lang="zh-CN" altLang="en-US" sz="3600" b="1" dirty="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。</a:t>
            </a:r>
            <a:endParaRPr lang="zh-CN" altLang="en-US" sz="3600" b="1" dirty="0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pic>
        <p:nvPicPr>
          <p:cNvPr id="14339" name="Picture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05635" y="1608455"/>
            <a:ext cx="8569325" cy="4278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2843" t="1453" r="49566" b="-969"/>
          <a:stretch>
            <a:fillRect/>
          </a:stretch>
        </p:blipFill>
        <p:spPr>
          <a:xfrm>
            <a:off x="390525" y="300990"/>
            <a:ext cx="671830" cy="6559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62355" y="319405"/>
            <a:ext cx="2022475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布置作业</a:t>
            </a:r>
            <a:endParaRPr lang="zh-CN" altLang="en-US" sz="36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3595" y="2103120"/>
            <a:ext cx="10515600" cy="1325563"/>
          </a:xfrm>
        </p:spPr>
        <p:txBody>
          <a:bodyPr>
            <a:prstTxWarp prst="textChevron">
              <a:avLst/>
            </a:prstTxWarp>
          </a:bodyPr>
          <a:p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感谢聆听</a:t>
            </a:r>
            <a:endParaRPr lang="zh-CN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3" name="图形 7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354820" y="3233420"/>
            <a:ext cx="2735580" cy="36245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443548"/>
            <a:ext cx="12192000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44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想一想：下列现象是什么引起的？</a:t>
            </a:r>
            <a:endParaRPr lang="zh-CN" altLang="en-US" sz="44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3077" name="Picture 6" descr="C:\Users\Administrator\Desktop\EE27B657-3694-4ba1-99EC-DA1BD34BC281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11250" y="1426210"/>
            <a:ext cx="4959985" cy="252476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11" descr="http://images.dayoo.com/www/roll/attachement/jpg/site1/20100921/256101343315628619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30925" y="4149725"/>
            <a:ext cx="4400550" cy="23812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2" descr="C:\Users\Administrator\Desktop\14076148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69025" y="1419225"/>
            <a:ext cx="4378325" cy="259238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3288030" y="4424045"/>
            <a:ext cx="1566545" cy="17348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no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11500" b="1">
                <a:ln>
                  <a:solidFill>
                    <a:sysClr val="windowText" lastClr="000000"/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风</a:t>
            </a:r>
            <a:endParaRPr lang="zh-CN" altLang="en-US" sz="11500" b="1">
              <a:ln>
                <a:solidFill>
                  <a:sysClr val="windowText" lastClr="000000"/>
                </a:solidFill>
              </a:ln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10305" y="421894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53135" y="475615"/>
            <a:ext cx="2319020" cy="652145"/>
          </a:xfrm>
        </p:spPr>
        <p:txBody>
          <a:bodyPr>
            <a:noAutofit/>
          </a:bodyPr>
          <a:p>
            <a:r>
              <a:rPr lang="zh-CN" altLang="en-US" sz="3600">
                <a:ln>
                  <a:solidFill>
                    <a:sysClr val="windowText" lastClr="000000"/>
                  </a:solidFill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学习目标</a:t>
            </a:r>
            <a:endParaRPr lang="zh-CN" altLang="en-US" sz="3600">
              <a:ln>
                <a:solidFill>
                  <a:sysClr val="windowText" lastClr="000000"/>
                </a:solidFill>
              </a:ln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1245" y="1508125"/>
            <a:ext cx="9144000" cy="4170045"/>
          </a:xfrm>
        </p:spPr>
        <p:txBody>
          <a:bodyPr>
            <a:noAutofit/>
          </a:bodyPr>
          <a:p>
            <a:pPr algn="l" fontAlgn="auto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1.通过实验活动，知道什么是风向和风力。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2.可以制作简易风向标，并观测风向。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知道天气与我们生活息息相关，了解风对人类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的影响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2843" t="1453" r="49566" b="-969"/>
          <a:stretch>
            <a:fillRect/>
          </a:stretch>
        </p:blipFill>
        <p:spPr>
          <a:xfrm>
            <a:off x="399415" y="471805"/>
            <a:ext cx="671830" cy="6559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814695" y="1411605"/>
            <a:ext cx="5923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你知道了风的哪些信息？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14695" y="3952240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方向</a:t>
            </a:r>
            <a:endParaRPr lang="zh-CN" altLang="en-US" sz="2800" b="1"/>
          </a:p>
        </p:txBody>
      </p:sp>
      <p:sp>
        <p:nvSpPr>
          <p:cNvPr id="7" name="文本框 6"/>
          <p:cNvSpPr txBox="1"/>
          <p:nvPr/>
        </p:nvSpPr>
        <p:spPr>
          <a:xfrm>
            <a:off x="5814695" y="2692400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大小</a:t>
            </a:r>
            <a:endParaRPr lang="zh-CN" altLang="en-US" sz="2800" b="1"/>
          </a:p>
        </p:txBody>
      </p:sp>
      <p:sp>
        <p:nvSpPr>
          <p:cNvPr id="10" name="文本框 9"/>
          <p:cNvSpPr txBox="1"/>
          <p:nvPr/>
        </p:nvSpPr>
        <p:spPr>
          <a:xfrm>
            <a:off x="7174230" y="2692400"/>
            <a:ext cx="2797810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r>
              <a:rPr lang="zh-CN" altLang="en-US" sz="3200" b="1">
                <a:solidFill>
                  <a:srgbClr val="FF0000"/>
                </a:solidFill>
                <a:effectLst/>
              </a:rPr>
              <a:t>风力</a:t>
            </a:r>
            <a:endParaRPr lang="zh-CN" altLang="en-US" sz="3200" b="1">
              <a:solidFill>
                <a:srgbClr val="FF0000"/>
              </a:solidFill>
              <a:effectLst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74230" y="3890645"/>
            <a:ext cx="10769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70C0"/>
                </a:solidFill>
              </a:rPr>
              <a:t>风向</a:t>
            </a:r>
            <a:endParaRPr lang="zh-CN" altLang="en-US" sz="3200" b="1">
              <a:solidFill>
                <a:srgbClr val="0070C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38775" y="5445125"/>
            <a:ext cx="654939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风力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是指风的</a:t>
            </a:r>
            <a:r>
              <a:rPr lang="zh-CN" altLang="en-US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大小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800" b="1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风向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是指风</a:t>
            </a:r>
            <a:r>
              <a:rPr lang="zh-CN" altLang="en-US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吹来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</a:t>
            </a:r>
            <a:r>
              <a:rPr lang="zh-CN" altLang="en-US" sz="28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方向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800" b="1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94410" y="840740"/>
            <a:ext cx="4205605" cy="54006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370840"/>
            <a:ext cx="9144000" cy="708660"/>
          </a:xfrm>
        </p:spPr>
        <p:txBody>
          <a:bodyPr>
            <a:noAutofit/>
          </a:bodyPr>
          <a:p>
            <a:r>
              <a:rPr lang="zh-CN" altLang="en-US" sz="4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蒲 福 风 力 等 级</a:t>
            </a:r>
            <a:endParaRPr lang="zh-CN" altLang="en-US" sz="4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4" name="匍匐风力等级表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24222.000000"/>
                </p14:media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955165" y="1079500"/>
            <a:ext cx="8712835" cy="52222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79730" y="370840"/>
            <a:ext cx="15754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活动一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79475" y="172085"/>
            <a:ext cx="9893935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让我们结合</a:t>
            </a:r>
            <a:r>
              <a:rPr lang="zh-CN" altLang="en-US" sz="4000" b="1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风级图</a:t>
            </a:r>
            <a:r>
              <a:rPr lang="zh-CN" altLang="en-US" sz="40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一起学习风级歌吧！</a:t>
            </a:r>
            <a:endParaRPr lang="zh-CN" altLang="en-US" sz="40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2290" name="Picture 11" descr="U3jc1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13322" b="16672"/>
          <a:stretch>
            <a:fillRect/>
          </a:stretch>
        </p:blipFill>
        <p:spPr>
          <a:xfrm>
            <a:off x="1519555" y="1188720"/>
            <a:ext cx="9152890" cy="48939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569595" y="5560695"/>
            <a:ext cx="28536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零级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烟柱直冲天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-295275" y="4649470"/>
            <a:ext cx="28873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 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一级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轻烟随风偏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-101600" y="3677285"/>
            <a:ext cx="2693670" cy="5181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二级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轻风吹脸面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9220" y="2674833"/>
            <a:ext cx="28371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三级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叶动红旗展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0525" y="1962011"/>
            <a:ext cx="28530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四级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枝摇飞纸片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828800" y="1329834"/>
            <a:ext cx="27971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五级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带叶小树摇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01155" y="1189355"/>
            <a:ext cx="2736215" cy="5346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六级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举伞步行难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037830" y="1718593"/>
            <a:ext cx="27355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七级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迎风走不便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065895" y="2384991"/>
            <a:ext cx="27158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八级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风吹树枝断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685020" y="3374603"/>
            <a:ext cx="27063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九级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屋顶飞瓦片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437370" y="4656316"/>
            <a:ext cx="2792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十级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拔树又倒屋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059930" y="5784994"/>
            <a:ext cx="40214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十一十二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级陆地很少见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919345" y="3275330"/>
            <a:ext cx="2438400" cy="13220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80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13</a:t>
            </a:r>
            <a:r>
              <a:rPr lang="zh-CN" altLang="en-US" sz="80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级</a:t>
            </a:r>
            <a:endParaRPr lang="zh-CN" altLang="en-US" sz="800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2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82500b0d6b24fe09f6d5d71753f7c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4440" y="267970"/>
            <a:ext cx="1022985" cy="1527810"/>
          </a:xfrm>
          <a:prstGeom prst="rect">
            <a:avLst/>
          </a:prstGeom>
        </p:spPr>
      </p:pic>
      <p:pic>
        <p:nvPicPr>
          <p:cNvPr id="3" name="图片 2" descr="743bc5e30d0aa97d3bb2576d684882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4440" y="2155190"/>
            <a:ext cx="1022985" cy="1273810"/>
          </a:xfrm>
          <a:prstGeom prst="rect">
            <a:avLst/>
          </a:prstGeom>
        </p:spPr>
      </p:pic>
      <p:pic>
        <p:nvPicPr>
          <p:cNvPr id="4" name="图片 3" descr="e581f2db8729956b7dbf18e0d4a505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4440" y="5306695"/>
            <a:ext cx="1022985" cy="1362075"/>
          </a:xfrm>
          <a:prstGeom prst="rect">
            <a:avLst/>
          </a:prstGeom>
        </p:spPr>
      </p:pic>
      <p:pic>
        <p:nvPicPr>
          <p:cNvPr id="5" name="图片 4" descr="ce89cbe45a1d35d547d102560dfcdc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4440" y="3788410"/>
            <a:ext cx="1022985" cy="115887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181850" y="772795"/>
            <a:ext cx="144970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零级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二级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六级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九级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3666490" y="1014095"/>
            <a:ext cx="3394710" cy="175006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 flipV="1">
            <a:off x="3681095" y="1043940"/>
            <a:ext cx="3410585" cy="199199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>
            <a:off x="3756660" y="4514215"/>
            <a:ext cx="3213735" cy="134302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 flipV="1">
            <a:off x="3907790" y="4393565"/>
            <a:ext cx="3048000" cy="169037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1"/>
          <p:cNvSpPr>
            <a:spLocks noChangeArrowheads="1"/>
          </p:cNvSpPr>
          <p:nvPr/>
        </p:nvSpPr>
        <p:spPr bwMode="auto">
          <a:xfrm>
            <a:off x="6273800" y="1315720"/>
            <a:ext cx="4521200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风向表示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风吹来的</a:t>
            </a:r>
            <a:r>
              <a:rPr lang="zh-CN" altLang="en-US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方向。</a:t>
            </a:r>
            <a:r>
              <a:rPr lang="zh-CN" altLang="en-US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通常用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八个方位</a:t>
            </a:r>
            <a:r>
              <a:rPr lang="zh-CN" altLang="en-US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来描述风向。</a:t>
            </a:r>
            <a:endParaRPr lang="zh-CN" altLang="en-US" sz="3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8985" y="214630"/>
            <a:ext cx="272034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判定风向</a:t>
            </a:r>
            <a:endParaRPr lang="zh-CN" altLang="en-US" sz="40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1"/>
          <a:srcRect l="15104" t="39474" r="14798" b="2063"/>
          <a:stretch>
            <a:fillRect/>
          </a:stretch>
        </p:blipFill>
        <p:spPr bwMode="auto">
          <a:xfrm>
            <a:off x="1331595" y="1455420"/>
            <a:ext cx="3842385" cy="3395980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3359785" y="5496560"/>
            <a:ext cx="67506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风向与物体飘扬的方向</a:t>
            </a:r>
            <a:r>
              <a:rPr lang="zh-CN" altLang="en-US" sz="3600" u="sng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u="sng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___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3600" b="1" u="sng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006080" y="5438140"/>
            <a:ext cx="13442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相反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9410" y="276225"/>
            <a:ext cx="2125345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活动二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41205" y="608330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2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Box 4"/>
          <p:cNvSpPr txBox="1">
            <a:spLocks noChangeArrowheads="1"/>
          </p:cNvSpPr>
          <p:nvPr/>
        </p:nvSpPr>
        <p:spPr bwMode="auto">
          <a:xfrm>
            <a:off x="4474210" y="408305"/>
            <a:ext cx="269494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观测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风向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2647950" y="5177155"/>
            <a:ext cx="609409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红旗飘向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______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风向是 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风。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6994208" y="5063173"/>
            <a:ext cx="64198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170295" y="1357630"/>
            <a:ext cx="4396105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/>
          <a:srcRect l="15104" t="39474" r="14798" b="2063"/>
          <a:stretch>
            <a:fillRect/>
          </a:stretch>
        </p:blipFill>
        <p:spPr bwMode="auto">
          <a:xfrm>
            <a:off x="1331595" y="1390650"/>
            <a:ext cx="3842385" cy="3395980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4379595" y="5066665"/>
            <a:ext cx="7943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3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7427.3685039370075,&quot;width&quot;:16273.562204724409}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MEDIACOVER_FLAG" val="1"/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  <p:tag name="KSO_WM_UNIT_PLACING_PICTURE_USER_VIEWPORT" val="{&quot;height&quot;:1652,&quot;width&quot;:3341}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MH" val="20190511170905"/>
  <p:tag name="MH_LIBRARY" val="GRAPHIC"/>
  <p:tag name="MH_TYPE" val="Text"/>
  <p:tag name="MH_ORDER" val="1"/>
</p:tagLst>
</file>

<file path=ppt/tags/tag26.xml><?xml version="1.0" encoding="utf-8"?>
<p:tagLst xmlns:p="http://schemas.openxmlformats.org/presentationml/2006/main">
  <p:tag name="MH_TYPE" val="#NeiR#"/>
  <p:tag name="MH_NUMBER" val="4"/>
  <p:tag name="MH_CATEGORY" val="#TuWHP#"/>
  <p:tag name="MH_LAYOUT" val="SubTitle"/>
  <p:tag name="MH" val="20190511170625"/>
  <p:tag name="MH_LIBRARY" val="GRAPHIC"/>
</p:tagLst>
</file>

<file path=ppt/tags/tag27.xml><?xml version="1.0" encoding="utf-8"?>
<p:tagLst xmlns:p="http://schemas.openxmlformats.org/presentationml/2006/main">
  <p:tag name="KSO_WM_BEAUTIFY_FLAG" val=""/>
  <p:tag name="KSO_WM_UNIT_PLACING_PICTURE_USER_VIEWPORT" val="{&quot;height&quot;:1652,&quot;width&quot;:3341}"/>
</p:tagLst>
</file>

<file path=ppt/tags/tag28.xml><?xml version="1.0" encoding="utf-8"?>
<p:tagLst xmlns:p="http://schemas.openxmlformats.org/presentationml/2006/main">
  <p:tag name="KSO_WM_BEAUTIFY_FLAG" val=""/>
  <p:tag name="KSO_WM_UNIT_PLACING_PICTURE_USER_VIEWPORT" val="{&quot;height&quot;:1652,&quot;width&quot;:3341}"/>
</p:tagLst>
</file>

<file path=ppt/tags/tag29.xml><?xml version="1.0" encoding="utf-8"?>
<p:tagLst xmlns:p="http://schemas.openxmlformats.org/presentationml/2006/main">
  <p:tag name="KSO_WM_BEAUTIFY_FLAG" val=""/>
  <p:tag name="KSO_WM_UNIT_PLACING_PICTURE_USER_VIEWPORT" val="{&quot;height&quot;:6737.500787401575,&quot;width&quot;:13495}"/>
</p:tagLst>
</file>

<file path=ppt/tags/tag3.xml><?xml version="1.0" encoding="utf-8"?>
<p:tagLst xmlns:p="http://schemas.openxmlformats.org/presentationml/2006/main">
  <p:tag name="KSO_WM_UNIT_PLACING_PICTURE_USER_VIEWPORT" val="{&quot;height&quot;:8505,&quot;width&quot;:6645}"/>
</p:tagLst>
</file>

<file path=ppt/tags/tag30.xml><?xml version="1.0" encoding="utf-8"?>
<p:tagLst xmlns:p="http://schemas.openxmlformats.org/presentationml/2006/main">
  <p:tag name="KSO_WM_BEAUTIFY_FLAG" val=""/>
  <p:tag name="KSO_WM_UNIT_PLACING_PICTURE_USER_VIEWPORT" val="{&quot;height&quot;:1652,&quot;width&quot;:3341}"/>
</p:tagLst>
</file>

<file path=ppt/tags/tag31.xml><?xml version="1.0" encoding="utf-8"?>
<p:tagLst xmlns:p="http://schemas.openxmlformats.org/presentationml/2006/main">
  <p:tag name="ISLIDE.DIAGRAM" val="c2a00a56-1909-4be2-9496-2cab7d0080d2"/>
</p:tagLst>
</file>

<file path=ppt/tags/tag32.xml><?xml version="1.0" encoding="utf-8"?>
<p:tagLst xmlns:p="http://schemas.openxmlformats.org/presentationml/2006/main">
  <p:tag name="COMMONDATA" val="eyJoZGlkIjoiZTM5ZTVmMGYwMWMxMDI1NWE0ZjljOGNhMTAyMjYyMzcifQ=="/>
  <p:tag name="KSO_WPP_MARK_KEY" val="19556778-be85-461d-bfd5-bccc5e7aaca4"/>
</p:tagLst>
</file>

<file path=ppt/tags/tag4.xml><?xml version="1.0" encoding="utf-8"?>
<p:tagLst xmlns:p="http://schemas.openxmlformats.org/presentationml/2006/main">
  <p:tag name="KSO_WM_MEDIACOVER_FLAG" val="1"/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111125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微软雅黑"/>
        <a:font script="Hebr" typeface="微软雅黑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微软雅黑"/>
        <a:font script="Viet" typeface="微软雅黑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微软雅黑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655</Words>
  <Application>WPS 演示</Application>
  <PresentationFormat>自定义</PresentationFormat>
  <Paragraphs>144</Paragraphs>
  <Slides>18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等线</vt:lpstr>
      <vt:lpstr>幼圆</vt:lpstr>
      <vt:lpstr>楷体</vt:lpstr>
      <vt:lpstr>华文中宋</vt:lpstr>
      <vt:lpstr>华文楷体</vt:lpstr>
      <vt:lpstr>Arial</vt:lpstr>
      <vt:lpstr>Times New Roman</vt:lpstr>
      <vt:lpstr>Calibri</vt:lpstr>
      <vt:lpstr>Calibri</vt:lpstr>
      <vt:lpstr>Arial Unicode MS</vt:lpstr>
      <vt:lpstr>1111125</vt:lpstr>
      <vt:lpstr>PowerPoint 演示文稿</vt:lpstr>
      <vt:lpstr>PowerPoint 演示文稿</vt:lpstr>
      <vt:lpstr>学习目标</vt:lpstr>
      <vt:lpstr>PowerPoint 演示文稿</vt:lpstr>
      <vt:lpstr>蒲 福 风 力 等 级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一、填一填。 1.风的两个基本要素（     ）（     ）。 2.风向与物体飘动的方向（      ）。 3.（    ）级烟柱随风偏。 </vt:lpstr>
      <vt:lpstr>二、判断。 1.风力的等级共分12级。   （    ）  2.旗帜飘向东方，此时是东风。    （    ） 3.丝巾飘向西北方，此时是东南风。   （    ）</vt:lpstr>
      <vt:lpstr>通过本节课的学习，你有哪些收获？</vt:lpstr>
      <vt:lpstr>PowerPoint 演示文稿</vt:lpstr>
      <vt:lpstr>感谢聆听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素材来源网站好课件-www.haokj.cn</dc:title>
  <dc:creator>素材来源网站好课件-www.haokj.cn</dc:creator>
  <dc:description>素材来源网站好课件-www.haokj.cn</dc:description>
  <dc:subject>素材来源网站好课件-www.haokj.cn</dc:subject>
  <cp:lastModifiedBy>Administrator</cp:lastModifiedBy>
  <cp:revision>40</cp:revision>
  <dcterms:created xsi:type="dcterms:W3CDTF">2022-08-21T01:41:00Z</dcterms:created>
  <dcterms:modified xsi:type="dcterms:W3CDTF">2023-04-18T06:27:21Z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C86E67D3D9874FF2AA14990E296ED02B</vt:lpwstr>
  </property>
</Properties>
</file>