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7" r:id="rId3"/>
    <p:sldId id="262" r:id="rId4"/>
    <p:sldId id="264" r:id="rId5"/>
    <p:sldId id="266" r:id="rId6"/>
    <p:sldId id="271" r:id="rId7"/>
    <p:sldId id="272" r:id="rId8"/>
    <p:sldId id="273" r:id="rId9"/>
    <p:sldId id="303" r:id="rId10"/>
    <p:sldId id="304" r:id="rId11"/>
    <p:sldId id="305" r:id="rId12"/>
    <p:sldId id="306" r:id="rId13"/>
    <p:sldId id="307" r:id="rId14"/>
    <p:sldId id="274" r:id="rId15"/>
    <p:sldId id="301" r:id="rId16"/>
  </p:sldIdLst>
  <p:sldSz cx="12192000" cy="6858000"/>
  <p:notesSz cx="6858000" cy="9144000"/>
  <p:embeddedFontLst>
    <p:embeddedFont>
      <p:font typeface="汉仪粗圆简" panose="02010600000101010101" charset="-122"/>
      <p:regular r:id="rId22"/>
    </p:embeddedFont>
    <p:embeddedFont>
      <p:font typeface="汉仪傲娇体简" panose="02010509060101010101" charset="-122"/>
      <p:regular r:id="rId23"/>
    </p:embeddedFont>
    <p:embeddedFont>
      <p:font typeface="微软雅黑" panose="020B0503020204020204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9"/>
    <a:srgbClr val="66A866"/>
    <a:srgbClr val="A6A6A6"/>
    <a:srgbClr val="E8F2D1"/>
    <a:srgbClr val="5E4C4B"/>
    <a:srgbClr val="372726"/>
    <a:srgbClr val="62A664"/>
    <a:srgbClr val="358D39"/>
    <a:srgbClr val="E9F3D2"/>
    <a:srgbClr val="C6DD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5.xml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粗圆简" panose="02010600000101010101" charset="-122"/>
              </a:rPr>
            </a:fld>
            <a:endParaRPr lang="zh-CN" altLang="en-US">
              <a:cs typeface="汉仪粗圆简" panose="0201060000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粗圆简" panose="02010600000101010101" charset="-122"/>
              </a:rPr>
            </a:fld>
            <a:endParaRPr lang="zh-CN" altLang="en-US">
              <a:cs typeface="汉仪粗圆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粗圆简" panose="02010600000101010101" charset="-122"/>
        <a:ea typeface="汉仪粗圆简" panose="02010600000101010101" charset="-122"/>
        <a:cs typeface="汉仪粗圆简" panose="0201060000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粗圆简" panose="02010600000101010101" charset="-122"/>
        <a:ea typeface="汉仪粗圆简" panose="02010600000101010101" charset="-122"/>
        <a:cs typeface="汉仪粗圆简" panose="0201060000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粗圆简" panose="02010600000101010101" charset="-122"/>
        <a:ea typeface="汉仪粗圆简" panose="02010600000101010101" charset="-122"/>
        <a:cs typeface="汉仪粗圆简" panose="0201060000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粗圆简" panose="02010600000101010101" charset="-122"/>
        <a:ea typeface="汉仪粗圆简" panose="02010600000101010101" charset="-122"/>
        <a:cs typeface="汉仪粗圆简" panose="0201060000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粗圆简" panose="02010600000101010101" charset="-122"/>
        <a:ea typeface="汉仪粗圆简" panose="02010600000101010101" charset="-122"/>
        <a:cs typeface="汉仪粗圆简" panose="0201060000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粗圆简" panose="02010600000101010101" charset="-122"/>
          <a:ea typeface="汉仪粗圆简" panose="02010600000101010101" charset="-122"/>
          <a:cs typeface="汉仪粗圆简" panose="0201060000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粗圆简" panose="02010600000101010101" charset="-122"/>
          <a:ea typeface="汉仪粗圆简" panose="02010600000101010101" charset="-122"/>
          <a:cs typeface="汉仪粗圆简" panose="0201060000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粗圆简" panose="02010600000101010101" charset="-122"/>
          <a:ea typeface="汉仪粗圆简" panose="02010600000101010101" charset="-122"/>
          <a:cs typeface="汉仪粗圆简" panose="0201060000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粗圆简" panose="02010600000101010101" charset="-122"/>
          <a:ea typeface="汉仪粗圆简" panose="02010600000101010101" charset="-122"/>
          <a:cs typeface="汉仪粗圆简" panose="0201060000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粗圆简" panose="02010600000101010101" charset="-122"/>
          <a:ea typeface="汉仪粗圆简" panose="02010600000101010101" charset="-122"/>
          <a:cs typeface="汉仪粗圆简" panose="0201060000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粗圆简" panose="02010600000101010101" charset="-122"/>
          <a:ea typeface="汉仪粗圆简" panose="02010600000101010101" charset="-122"/>
          <a:cs typeface="汉仪粗圆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image" Target="../media/image18.png"/><Relationship Id="rId5" Type="http://schemas.openxmlformats.org/officeDocument/2006/relationships/tags" Target="../tags/tag1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4.png"/><Relationship Id="rId10" Type="http://schemas.openxmlformats.org/officeDocument/2006/relationships/tags" Target="../tags/tag16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image" Target="../media/image18.png"/><Relationship Id="rId5" Type="http://schemas.openxmlformats.org/officeDocument/2006/relationships/tags" Target="../tags/tag1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6.png"/><Relationship Id="rId10" Type="http://schemas.openxmlformats.org/officeDocument/2006/relationships/tags" Target="../tags/tag20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image" Target="../media/image18.png"/><Relationship Id="rId5" Type="http://schemas.openxmlformats.org/officeDocument/2006/relationships/tags" Target="../tags/tag2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8.png"/><Relationship Id="rId10" Type="http://schemas.openxmlformats.org/officeDocument/2006/relationships/tags" Target="../tags/tag24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17.png"/><Relationship Id="rId7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tags" Target="../tags/tag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4.xml"/><Relationship Id="rId10" Type="http://schemas.openxmlformats.org/officeDocument/2006/relationships/image" Target="../media/image18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image" Target="../media/image18.png"/><Relationship Id="rId5" Type="http://schemas.openxmlformats.org/officeDocument/2006/relationships/tags" Target="../tags/tag5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0.png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tags" Target="../tags/tag9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2.png"/><Relationship Id="rId10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无标题123"/>
          <p:cNvPicPr>
            <a:picLocks noChangeAspect="1"/>
          </p:cNvPicPr>
          <p:nvPr/>
        </p:nvPicPr>
        <p:blipFill>
          <a:blip r:embed="rId1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 descr="无标题123"/>
          <p:cNvPicPr>
            <a:picLocks noChangeAspect="1"/>
          </p:cNvPicPr>
          <p:nvPr/>
        </p:nvPicPr>
        <p:blipFill>
          <a:blip r:embed="rId1"/>
          <a:srcRect l="87045" t="9" b="78694"/>
          <a:stretch>
            <a:fillRect/>
          </a:stretch>
        </p:blipFill>
        <p:spPr>
          <a:xfrm>
            <a:off x="10927715" y="0"/>
            <a:ext cx="1264285" cy="1460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91" h="2300">
                <a:moveTo>
                  <a:pt x="0" y="0"/>
                </a:moveTo>
                <a:lnTo>
                  <a:pt x="1991" y="0"/>
                </a:lnTo>
                <a:lnTo>
                  <a:pt x="1991" y="2300"/>
                </a:lnTo>
                <a:lnTo>
                  <a:pt x="0" y="23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 descr="无标题123"/>
          <p:cNvPicPr>
            <a:picLocks noChangeAspect="1"/>
          </p:cNvPicPr>
          <p:nvPr/>
        </p:nvPicPr>
        <p:blipFill>
          <a:blip r:embed="rId1"/>
          <a:srcRect r="20867"/>
          <a:stretch>
            <a:fillRect/>
          </a:stretch>
        </p:blipFill>
        <p:spPr>
          <a:xfrm>
            <a:off x="0" y="0"/>
            <a:ext cx="772287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162" h="10800">
                <a:moveTo>
                  <a:pt x="0" y="0"/>
                </a:moveTo>
                <a:lnTo>
                  <a:pt x="9384" y="0"/>
                </a:lnTo>
                <a:lnTo>
                  <a:pt x="9384" y="7115"/>
                </a:lnTo>
                <a:lnTo>
                  <a:pt x="10819" y="7115"/>
                </a:lnTo>
                <a:lnTo>
                  <a:pt x="10819" y="7606"/>
                </a:lnTo>
                <a:lnTo>
                  <a:pt x="12162" y="7606"/>
                </a:lnTo>
                <a:lnTo>
                  <a:pt x="1216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5541645" y="2550795"/>
            <a:ext cx="6417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语言《反义词真有趣》</a:t>
            </a:r>
            <a:endParaRPr lang="zh-CN" altLang="zh-CN" sz="48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61755" y="3757295"/>
            <a:ext cx="2459355" cy="536575"/>
            <a:chOff x="8918" y="5211"/>
            <a:chExt cx="3873" cy="845"/>
          </a:xfrm>
        </p:grpSpPr>
        <p:sp>
          <p:nvSpPr>
            <p:cNvPr id="16" name="圆角矩形 15"/>
            <p:cNvSpPr/>
            <p:nvPr/>
          </p:nvSpPr>
          <p:spPr>
            <a:xfrm>
              <a:off x="8918" y="5211"/>
              <a:ext cx="3873" cy="845"/>
            </a:xfrm>
            <a:prstGeom prst="roundRect">
              <a:avLst>
                <a:gd name="adj" fmla="val 50000"/>
              </a:avLst>
            </a:prstGeom>
            <a:solidFill>
              <a:srgbClr val="66A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圆简" panose="0201060000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74" y="5319"/>
              <a:ext cx="276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bg1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老师：陈琳</a:t>
              </a:r>
              <a:endParaRPr lang="zh-CN" altLang="en-US" sz="2000">
                <a:solidFill>
                  <a:schemeClr val="bg1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09005" y="3757295"/>
            <a:ext cx="2459355" cy="536575"/>
            <a:chOff x="8918" y="5211"/>
            <a:chExt cx="3873" cy="845"/>
          </a:xfrm>
        </p:grpSpPr>
        <p:sp>
          <p:nvSpPr>
            <p:cNvPr id="19" name="圆角矩形 18"/>
            <p:cNvSpPr/>
            <p:nvPr/>
          </p:nvSpPr>
          <p:spPr>
            <a:xfrm>
              <a:off x="8918" y="5211"/>
              <a:ext cx="3873" cy="845"/>
            </a:xfrm>
            <a:prstGeom prst="roundRect">
              <a:avLst>
                <a:gd name="adj" fmla="val 50000"/>
              </a:avLst>
            </a:prstGeom>
            <a:solidFill>
              <a:srgbClr val="66A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圆简" panose="0201060000010101010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474" y="5319"/>
              <a:ext cx="276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bg1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班级：大班</a:t>
              </a:r>
              <a:endParaRPr lang="zh-CN" altLang="en-US" sz="2000">
                <a:solidFill>
                  <a:schemeClr val="bg1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5912485" y="2479675"/>
            <a:ext cx="54705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912485" y="3444875"/>
            <a:ext cx="54705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 24"/>
          <p:cNvSpPr/>
          <p:nvPr/>
        </p:nvSpPr>
        <p:spPr>
          <a:xfrm>
            <a:off x="6544310" y="1929765"/>
            <a:ext cx="552450" cy="271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0" h="559">
                <a:moveTo>
                  <a:pt x="0" y="0"/>
                </a:moveTo>
                <a:lnTo>
                  <a:pt x="870" y="0"/>
                </a:lnTo>
                <a:lnTo>
                  <a:pt x="870" y="559"/>
                </a:lnTo>
                <a:lnTo>
                  <a:pt x="0" y="559"/>
                </a:lnTo>
                <a:lnTo>
                  <a:pt x="0" y="554"/>
                </a:lnTo>
                <a:lnTo>
                  <a:pt x="220" y="280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66A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flipH="1" flipV="1">
            <a:off x="10274935" y="1941830"/>
            <a:ext cx="552450" cy="271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0" h="559">
                <a:moveTo>
                  <a:pt x="0" y="0"/>
                </a:moveTo>
                <a:lnTo>
                  <a:pt x="870" y="0"/>
                </a:lnTo>
                <a:lnTo>
                  <a:pt x="870" y="559"/>
                </a:lnTo>
                <a:lnTo>
                  <a:pt x="0" y="559"/>
                </a:lnTo>
                <a:lnTo>
                  <a:pt x="0" y="554"/>
                </a:lnTo>
                <a:lnTo>
                  <a:pt x="220" y="280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66A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57" name="图片 56" descr="无标题123"/>
          <p:cNvPicPr>
            <a:picLocks noChangeAspect="1"/>
          </p:cNvPicPr>
          <p:nvPr/>
        </p:nvPicPr>
        <p:blipFill>
          <a:blip r:embed="rId2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pic>
        <p:nvPicPr>
          <p:cNvPr id="60" name="图片 59" descr="背景2"/>
          <p:cNvPicPr>
            <a:picLocks noChangeAspect="1"/>
          </p:cNvPicPr>
          <p:nvPr/>
        </p:nvPicPr>
        <p:blipFill>
          <a:blip r:embed="rId4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416" flipH="1">
            <a:off x="937260" y="2679065"/>
            <a:ext cx="2562860" cy="153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7414">
            <a:off x="9831070" y="2483485"/>
            <a:ext cx="2146935" cy="1539240"/>
          </a:xfrm>
          <a:prstGeom prst="rect">
            <a:avLst/>
          </a:prstGeom>
        </p:spPr>
      </p:pic>
      <p:sp>
        <p:nvSpPr>
          <p:cNvPr id="7" name="文本框 4"/>
          <p:cNvSpPr txBox="1"/>
          <p:nvPr/>
        </p:nvSpPr>
        <p:spPr>
          <a:xfrm>
            <a:off x="1898650" y="3096260"/>
            <a:ext cx="640080" cy="6648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no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热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84919" y="293059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冷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f8632f630c09ea6972927c8820385da4 (1)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424180"/>
            <a:ext cx="5275580" cy="6009640"/>
          </a:xfrm>
          <a:prstGeom prst="rect">
            <a:avLst/>
          </a:prstGeom>
        </p:spPr>
      </p:pic>
      <p:pic>
        <p:nvPicPr>
          <p:cNvPr id="4098" name="Picture 2" descr="E:\工作2016\ppt\消防安全日（课件样例）\未命名-11.pn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6710680" y="2724150"/>
            <a:ext cx="4634523" cy="386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57" name="图片 56" descr="无标题123"/>
          <p:cNvPicPr>
            <a:picLocks noChangeAspect="1"/>
          </p:cNvPicPr>
          <p:nvPr/>
        </p:nvPicPr>
        <p:blipFill>
          <a:blip r:embed="rId2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pic>
        <p:nvPicPr>
          <p:cNvPr id="60" name="图片 59" descr="背景2"/>
          <p:cNvPicPr>
            <a:picLocks noChangeAspect="1"/>
          </p:cNvPicPr>
          <p:nvPr/>
        </p:nvPicPr>
        <p:blipFill>
          <a:blip r:embed="rId4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416" flipH="1">
            <a:off x="337820" y="501650"/>
            <a:ext cx="2562860" cy="153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7414">
            <a:off x="8023860" y="1445260"/>
            <a:ext cx="2146935" cy="1539240"/>
          </a:xfrm>
          <a:prstGeom prst="rect">
            <a:avLst/>
          </a:prstGeom>
        </p:spPr>
      </p:pic>
      <p:sp>
        <p:nvSpPr>
          <p:cNvPr id="7" name="文本框 4"/>
          <p:cNvSpPr txBox="1"/>
          <p:nvPr/>
        </p:nvSpPr>
        <p:spPr>
          <a:xfrm>
            <a:off x="1299210" y="938530"/>
            <a:ext cx="640080" cy="6648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no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多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7074" y="189236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少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1" name="图片 1" descr="葡萄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36345" y="1603375"/>
            <a:ext cx="3498215" cy="2360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2" descr="樱桃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616700" y="2618740"/>
            <a:ext cx="1487170" cy="1779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57" name="图片 56" descr="无标题123"/>
          <p:cNvPicPr>
            <a:picLocks noChangeAspect="1"/>
          </p:cNvPicPr>
          <p:nvPr/>
        </p:nvPicPr>
        <p:blipFill>
          <a:blip r:embed="rId2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pic>
        <p:nvPicPr>
          <p:cNvPr id="60" name="图片 59" descr="背景2"/>
          <p:cNvPicPr>
            <a:picLocks noChangeAspect="1"/>
          </p:cNvPicPr>
          <p:nvPr/>
        </p:nvPicPr>
        <p:blipFill>
          <a:blip r:embed="rId4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416" flipH="1">
            <a:off x="337820" y="501650"/>
            <a:ext cx="2562860" cy="153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7414">
            <a:off x="9831070" y="2483485"/>
            <a:ext cx="2146935" cy="1539240"/>
          </a:xfrm>
          <a:prstGeom prst="rect">
            <a:avLst/>
          </a:prstGeom>
        </p:spPr>
      </p:pic>
      <p:sp>
        <p:nvSpPr>
          <p:cNvPr id="7" name="文本框 4"/>
          <p:cNvSpPr txBox="1"/>
          <p:nvPr/>
        </p:nvSpPr>
        <p:spPr>
          <a:xfrm>
            <a:off x="1299210" y="938530"/>
            <a:ext cx="640080" cy="6648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no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长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84919" y="293059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短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7" name="图片 1" descr="眼镜蛇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15950" y="1710055"/>
            <a:ext cx="5614035" cy="3088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2" descr="蚯蚓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20000">
            <a:off x="8092440" y="3695700"/>
            <a:ext cx="2223770" cy="14077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7223" y="176530"/>
            <a:ext cx="2689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02 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学习情况总结概述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</p:txBody>
      </p:sp>
      <p:pic>
        <p:nvPicPr>
          <p:cNvPr id="8" name="图片 7" descr="斑马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95" y="1724660"/>
            <a:ext cx="2984500" cy="3408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15765" y="813435"/>
            <a:ext cx="6088380" cy="4483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40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四、寻找反义词</a:t>
            </a:r>
            <a:endParaRPr lang="zh-CN" altLang="zh-CN" sz="40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zh-CN" altLang="zh-CN" sz="40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根据老师提供的教具，请小朋友两两物品中找出一组反义词来。</a:t>
            </a:r>
            <a:endParaRPr lang="zh-CN" altLang="zh-CN" sz="40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endParaRPr lang="zh-CN" altLang="zh-CN" sz="40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endParaRPr lang="zh-CN" altLang="zh-CN" sz="40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zh-CN" altLang="zh-CN" sz="40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五，教师小结，活动结束</a:t>
            </a:r>
            <a:endParaRPr lang="zh-CN" altLang="zh-CN" sz="40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31" name="图片 30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pic>
        <p:nvPicPr>
          <p:cNvPr id="33" name="图片 32" descr="背景2"/>
          <p:cNvPicPr>
            <a:picLocks noChangeAspect="1"/>
          </p:cNvPicPr>
          <p:nvPr/>
        </p:nvPicPr>
        <p:blipFill>
          <a:blip r:embed="rId4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4" name="图片 33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5400000" flipH="1">
            <a:off x="101206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无标题123"/>
          <p:cNvPicPr>
            <a:picLocks noChangeAspect="1"/>
          </p:cNvPicPr>
          <p:nvPr/>
        </p:nvPicPr>
        <p:blipFill>
          <a:blip r:embed="rId1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 descr="无标题123"/>
          <p:cNvPicPr>
            <a:picLocks noChangeAspect="1"/>
          </p:cNvPicPr>
          <p:nvPr/>
        </p:nvPicPr>
        <p:blipFill>
          <a:blip r:embed="rId1"/>
          <a:srcRect l="87045" t="9" b="78694"/>
          <a:stretch>
            <a:fillRect/>
          </a:stretch>
        </p:blipFill>
        <p:spPr>
          <a:xfrm>
            <a:off x="10927715" y="0"/>
            <a:ext cx="1264285" cy="1460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91" h="2300">
                <a:moveTo>
                  <a:pt x="0" y="0"/>
                </a:moveTo>
                <a:lnTo>
                  <a:pt x="1991" y="0"/>
                </a:lnTo>
                <a:lnTo>
                  <a:pt x="1991" y="2300"/>
                </a:lnTo>
                <a:lnTo>
                  <a:pt x="0" y="23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 descr="无标题123"/>
          <p:cNvPicPr>
            <a:picLocks noChangeAspect="1"/>
          </p:cNvPicPr>
          <p:nvPr/>
        </p:nvPicPr>
        <p:blipFill>
          <a:blip r:embed="rId1"/>
          <a:srcRect r="20867"/>
          <a:stretch>
            <a:fillRect/>
          </a:stretch>
        </p:blipFill>
        <p:spPr>
          <a:xfrm>
            <a:off x="0" y="0"/>
            <a:ext cx="772287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162" h="10800">
                <a:moveTo>
                  <a:pt x="0" y="0"/>
                </a:moveTo>
                <a:lnTo>
                  <a:pt x="9384" y="0"/>
                </a:lnTo>
                <a:lnTo>
                  <a:pt x="9384" y="7115"/>
                </a:lnTo>
                <a:lnTo>
                  <a:pt x="10819" y="7115"/>
                </a:lnTo>
                <a:lnTo>
                  <a:pt x="10819" y="7606"/>
                </a:lnTo>
                <a:lnTo>
                  <a:pt x="12162" y="7606"/>
                </a:lnTo>
                <a:lnTo>
                  <a:pt x="1216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7293610" y="2550795"/>
            <a:ext cx="2708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谢谢观看</a:t>
            </a:r>
            <a:endParaRPr lang="zh-CN" altLang="zh-CN" sz="48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61755" y="3757295"/>
            <a:ext cx="2459355" cy="536575"/>
            <a:chOff x="8918" y="5211"/>
            <a:chExt cx="3873" cy="845"/>
          </a:xfrm>
        </p:grpSpPr>
        <p:sp>
          <p:nvSpPr>
            <p:cNvPr id="16" name="圆角矩形 15"/>
            <p:cNvSpPr/>
            <p:nvPr/>
          </p:nvSpPr>
          <p:spPr>
            <a:xfrm>
              <a:off x="8918" y="5211"/>
              <a:ext cx="3873" cy="845"/>
            </a:xfrm>
            <a:prstGeom prst="roundRect">
              <a:avLst>
                <a:gd name="adj" fmla="val 50000"/>
              </a:avLst>
            </a:prstGeom>
            <a:solidFill>
              <a:srgbClr val="66A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圆简" panose="0201060000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74" y="5319"/>
              <a:ext cx="276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bg1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老师：陈琳</a:t>
              </a:r>
              <a:endParaRPr lang="zh-CN" altLang="en-US" sz="2000">
                <a:solidFill>
                  <a:schemeClr val="bg1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09005" y="3757295"/>
            <a:ext cx="2459355" cy="536575"/>
            <a:chOff x="8918" y="5211"/>
            <a:chExt cx="3873" cy="845"/>
          </a:xfrm>
        </p:grpSpPr>
        <p:sp>
          <p:nvSpPr>
            <p:cNvPr id="19" name="圆角矩形 18"/>
            <p:cNvSpPr/>
            <p:nvPr/>
          </p:nvSpPr>
          <p:spPr>
            <a:xfrm>
              <a:off x="8918" y="5211"/>
              <a:ext cx="3873" cy="845"/>
            </a:xfrm>
            <a:prstGeom prst="roundRect">
              <a:avLst>
                <a:gd name="adj" fmla="val 50000"/>
              </a:avLst>
            </a:prstGeom>
            <a:solidFill>
              <a:srgbClr val="66A8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圆简" panose="0201060000010101010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474" y="5319"/>
              <a:ext cx="276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chemeClr val="bg1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班级：大班</a:t>
              </a:r>
              <a:endParaRPr lang="zh-CN" altLang="en-US" sz="2000">
                <a:solidFill>
                  <a:schemeClr val="bg1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183120" y="1800225"/>
            <a:ext cx="3133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愿孩子们健康成长</a:t>
            </a:r>
            <a:endParaRPr lang="en-US" altLang="zh-CN" sz="2800">
              <a:solidFill>
                <a:schemeClr val="bg1">
                  <a:lumMod val="6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912485" y="2479675"/>
            <a:ext cx="54705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912485" y="3444875"/>
            <a:ext cx="54705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 24"/>
          <p:cNvSpPr/>
          <p:nvPr/>
        </p:nvSpPr>
        <p:spPr>
          <a:xfrm>
            <a:off x="6544310" y="1929765"/>
            <a:ext cx="552450" cy="271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0" h="559">
                <a:moveTo>
                  <a:pt x="0" y="0"/>
                </a:moveTo>
                <a:lnTo>
                  <a:pt x="870" y="0"/>
                </a:lnTo>
                <a:lnTo>
                  <a:pt x="870" y="559"/>
                </a:lnTo>
                <a:lnTo>
                  <a:pt x="0" y="559"/>
                </a:lnTo>
                <a:lnTo>
                  <a:pt x="0" y="554"/>
                </a:lnTo>
                <a:lnTo>
                  <a:pt x="220" y="280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66A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flipH="1" flipV="1">
            <a:off x="10274935" y="1941830"/>
            <a:ext cx="552450" cy="271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0" h="559">
                <a:moveTo>
                  <a:pt x="0" y="0"/>
                </a:moveTo>
                <a:lnTo>
                  <a:pt x="870" y="0"/>
                </a:lnTo>
                <a:lnTo>
                  <a:pt x="870" y="559"/>
                </a:lnTo>
                <a:lnTo>
                  <a:pt x="0" y="559"/>
                </a:lnTo>
                <a:lnTo>
                  <a:pt x="0" y="554"/>
                </a:lnTo>
                <a:lnTo>
                  <a:pt x="220" y="280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val="66A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" name="图片 14" descr="无标题123"/>
          <p:cNvPicPr>
            <a:picLocks noChangeAspect="1"/>
          </p:cNvPicPr>
          <p:nvPr/>
        </p:nvPicPr>
        <p:blipFill>
          <a:blip r:embed="rId1"/>
          <a:srcRect l="78548" t="66935" r="117" b="213"/>
          <a:stretch>
            <a:fillRect/>
          </a:stretch>
        </p:blipFill>
        <p:spPr>
          <a:xfrm rot="5400000" flipH="1">
            <a:off x="85090" y="-85725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 descr="无标题123"/>
          <p:cNvPicPr>
            <a:picLocks noChangeAspect="1"/>
          </p:cNvPicPr>
          <p:nvPr/>
        </p:nvPicPr>
        <p:blipFill>
          <a:blip r:embed="rId1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 descr="无标题123"/>
          <p:cNvPicPr>
            <a:picLocks noChangeAspect="1"/>
          </p:cNvPicPr>
          <p:nvPr/>
        </p:nvPicPr>
        <p:blipFill>
          <a:blip r:embed="rId1"/>
          <a:srcRect l="78548" t="66935" r="117" b="213"/>
          <a:stretch>
            <a:fillRect/>
          </a:stretch>
        </p:blipFill>
        <p:spPr>
          <a:xfrm flipH="1">
            <a:off x="0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任意多边形 7"/>
          <p:cNvSpPr/>
          <p:nvPr/>
        </p:nvSpPr>
        <p:spPr>
          <a:xfrm>
            <a:off x="496888" y="353060"/>
            <a:ext cx="11198225" cy="615188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6" name="图片 5" descr="彩旗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6380" y="-146050"/>
            <a:ext cx="3170555" cy="18408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155825" y="2130108"/>
            <a:ext cx="78803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    1.通过活动幼儿对实物、图片的观察比较及尝试操作，使其初步理解反义词的含义，并能说出一些成对的反义词。（认知）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2.丰富幼儿词汇，发展幼儿的观察力、想象力、口语表达能力、动作表现能力及思维敏捷性。（技能）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3.体验游戏的愉悦，培养幼儿积极动脑，勇于探索的精神。（情感）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9140" y="1300480"/>
            <a:ext cx="32334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zh-CN" sz="48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活动目标</a:t>
            </a:r>
            <a:endParaRPr lang="zh-CN" altLang="zh-CN" sz="48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pic>
        <p:nvPicPr>
          <p:cNvPr id="10" name="图片 9" descr="猴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580" y="1300480"/>
            <a:ext cx="2106295" cy="2722880"/>
          </a:xfrm>
          <a:prstGeom prst="rect">
            <a:avLst/>
          </a:prstGeom>
        </p:spPr>
      </p:pic>
      <p:pic>
        <p:nvPicPr>
          <p:cNvPr id="11" name="图片 10" descr="长颈鹿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11530" y="3055620"/>
            <a:ext cx="2520950" cy="2644775"/>
          </a:xfrm>
          <a:prstGeom prst="rect">
            <a:avLst/>
          </a:prstGeom>
        </p:spPr>
      </p:pic>
      <p:pic>
        <p:nvPicPr>
          <p:cNvPr id="13" name="图片 12" descr="星星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0000">
            <a:off x="9226550" y="4625975"/>
            <a:ext cx="1482090" cy="1987550"/>
          </a:xfrm>
          <a:prstGeom prst="rect">
            <a:avLst/>
          </a:prstGeom>
        </p:spPr>
      </p:pic>
      <p:pic>
        <p:nvPicPr>
          <p:cNvPr id="14" name="图片 13" descr="星星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0000">
            <a:off x="1504315" y="1075055"/>
            <a:ext cx="955040" cy="1280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" name="任意多边形 42"/>
          <p:cNvSpPr/>
          <p:nvPr/>
        </p:nvSpPr>
        <p:spPr>
          <a:xfrm rot="4260000">
            <a:off x="125730" y="-497840"/>
            <a:ext cx="2110740" cy="2487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 rot="2040000">
            <a:off x="10335895" y="254635"/>
            <a:ext cx="3361055" cy="239268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rot="4260000">
            <a:off x="-1477010" y="4185285"/>
            <a:ext cx="3721100" cy="292862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4" name="图片 3" descr="动物4"/>
          <p:cNvPicPr>
            <a:picLocks noChangeAspect="1"/>
          </p:cNvPicPr>
          <p:nvPr/>
        </p:nvPicPr>
        <p:blipFill>
          <a:blip r:embed="rId1"/>
          <a:srcRect b="50883"/>
          <a:stretch>
            <a:fillRect/>
          </a:stretch>
        </p:blipFill>
        <p:spPr>
          <a:xfrm>
            <a:off x="4346575" y="167640"/>
            <a:ext cx="3498850" cy="16776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526540" y="1844675"/>
            <a:ext cx="9138920" cy="0"/>
          </a:xfrm>
          <a:prstGeom prst="line">
            <a:avLst/>
          </a:prstGeom>
          <a:ln w="34925">
            <a:gradFill>
              <a:gsLst>
                <a:gs pos="0">
                  <a:srgbClr val="66A866">
                    <a:alpha val="0"/>
                  </a:srgbClr>
                </a:gs>
                <a:gs pos="55000">
                  <a:srgbClr val="66A866"/>
                </a:gs>
                <a:gs pos="100000">
                  <a:srgbClr val="66A866">
                    <a:alpha val="0"/>
                  </a:srgb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301365" y="2451735"/>
            <a:ext cx="53289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zh-CN" sz="48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活动准备：</a:t>
            </a:r>
            <a:endParaRPr lang="zh-CN" altLang="zh-CN" sz="48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pPr algn="dist"/>
            <a:r>
              <a:rPr lang="zh-CN" altLang="zh-CN" sz="48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多媒体课件、图片、教具、音乐等</a:t>
            </a:r>
            <a:endParaRPr lang="zh-CN" altLang="zh-CN" sz="48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238058" y="1775460"/>
            <a:ext cx="7792720" cy="4788535"/>
            <a:chOff x="3697" y="2796"/>
            <a:chExt cx="12272" cy="7541"/>
          </a:xfrm>
        </p:grpSpPr>
        <p:pic>
          <p:nvPicPr>
            <p:cNvPr id="10" name="图片 9" descr="无标题123"/>
            <p:cNvPicPr>
              <a:picLocks noChangeAspect="1"/>
            </p:cNvPicPr>
            <p:nvPr/>
          </p:nvPicPr>
          <p:blipFill>
            <a:blip r:embed="rId2"/>
            <a:srcRect l="87348" t="4873" r="3159" b="82873"/>
            <a:stretch>
              <a:fillRect/>
            </a:stretch>
          </p:blipFill>
          <p:spPr>
            <a:xfrm>
              <a:off x="3697" y="2796"/>
              <a:ext cx="1514" cy="13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83" h="1164">
                  <a:moveTo>
                    <a:pt x="0" y="0"/>
                  </a:moveTo>
                  <a:lnTo>
                    <a:pt x="1283" y="0"/>
                  </a:lnTo>
                  <a:lnTo>
                    <a:pt x="1283" y="1164"/>
                  </a:lnTo>
                  <a:lnTo>
                    <a:pt x="0" y="116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1" name="图片 20" descr="无标题123"/>
            <p:cNvPicPr>
              <a:picLocks noChangeAspect="1"/>
            </p:cNvPicPr>
            <p:nvPr/>
          </p:nvPicPr>
          <p:blipFill>
            <a:blip r:embed="rId2"/>
            <a:srcRect l="87348" t="4873" r="3159" b="82873"/>
            <a:stretch>
              <a:fillRect/>
            </a:stretch>
          </p:blipFill>
          <p:spPr>
            <a:xfrm>
              <a:off x="14455" y="8339"/>
              <a:ext cx="1514" cy="13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83" h="1164">
                  <a:moveTo>
                    <a:pt x="0" y="0"/>
                  </a:moveTo>
                  <a:lnTo>
                    <a:pt x="1283" y="0"/>
                  </a:lnTo>
                  <a:lnTo>
                    <a:pt x="1283" y="1164"/>
                  </a:lnTo>
                  <a:lnTo>
                    <a:pt x="0" y="116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6" name="图片 25" descr="无标题123"/>
            <p:cNvPicPr>
              <a:picLocks noChangeAspect="1"/>
            </p:cNvPicPr>
            <p:nvPr/>
          </p:nvPicPr>
          <p:blipFill>
            <a:blip r:embed="rId2"/>
            <a:srcRect l="87348" t="4873" r="3159" b="82873"/>
            <a:stretch>
              <a:fillRect/>
            </a:stretch>
          </p:blipFill>
          <p:spPr>
            <a:xfrm>
              <a:off x="8258" y="8963"/>
              <a:ext cx="1514" cy="13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83" h="1164">
                  <a:moveTo>
                    <a:pt x="0" y="0"/>
                  </a:moveTo>
                  <a:lnTo>
                    <a:pt x="1283" y="0"/>
                  </a:lnTo>
                  <a:lnTo>
                    <a:pt x="1283" y="1164"/>
                  </a:lnTo>
                  <a:lnTo>
                    <a:pt x="0" y="116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31" name="图片 30" descr="无标题123"/>
            <p:cNvPicPr>
              <a:picLocks noChangeAspect="1"/>
            </p:cNvPicPr>
            <p:nvPr/>
          </p:nvPicPr>
          <p:blipFill>
            <a:blip r:embed="rId2"/>
            <a:srcRect l="87348" t="4873" r="3159" b="82873"/>
            <a:stretch>
              <a:fillRect/>
            </a:stretch>
          </p:blipFill>
          <p:spPr>
            <a:xfrm>
              <a:off x="14109" y="4607"/>
              <a:ext cx="1514" cy="13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83" h="1164">
                  <a:moveTo>
                    <a:pt x="0" y="0"/>
                  </a:moveTo>
                  <a:lnTo>
                    <a:pt x="1283" y="0"/>
                  </a:lnTo>
                  <a:lnTo>
                    <a:pt x="1283" y="1164"/>
                  </a:lnTo>
                  <a:lnTo>
                    <a:pt x="0" y="1164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pic>
        <p:nvPicPr>
          <p:cNvPr id="33" name="图片 32" descr="斑马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7035" y="4443730"/>
            <a:ext cx="2255520" cy="2575560"/>
          </a:xfrm>
          <a:prstGeom prst="rect">
            <a:avLst/>
          </a:prstGeom>
        </p:spPr>
      </p:pic>
      <p:pic>
        <p:nvPicPr>
          <p:cNvPr id="34" name="图片 33" descr="动物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2905" y="4263390"/>
            <a:ext cx="1957070" cy="2383155"/>
          </a:xfrm>
          <a:prstGeom prst="rect">
            <a:avLst/>
          </a:prstGeom>
        </p:spPr>
      </p:pic>
      <p:pic>
        <p:nvPicPr>
          <p:cNvPr id="38" name="图片 37" descr="叶子2"/>
          <p:cNvPicPr>
            <a:picLocks noChangeAspect="1"/>
          </p:cNvPicPr>
          <p:nvPr/>
        </p:nvPicPr>
        <p:blipFill>
          <a:blip r:embed="rId5"/>
          <a:srcRect l="2642" t="1324"/>
          <a:stretch>
            <a:fillRect/>
          </a:stretch>
        </p:blipFill>
        <p:spPr>
          <a:xfrm>
            <a:off x="0" y="0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 descr="叶子2"/>
          <p:cNvPicPr>
            <a:picLocks noChangeAspect="1"/>
          </p:cNvPicPr>
          <p:nvPr/>
        </p:nvPicPr>
        <p:blipFill>
          <a:blip r:embed="rId5"/>
          <a:srcRect l="2642" t="1324"/>
          <a:stretch>
            <a:fillRect/>
          </a:stretch>
        </p:blipFill>
        <p:spPr>
          <a:xfrm flipH="1">
            <a:off x="10132695" y="0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背景2"/>
          <p:cNvPicPr>
            <a:picLocks noChangeAspect="1"/>
          </p:cNvPicPr>
          <p:nvPr/>
        </p:nvPicPr>
        <p:blipFill>
          <a:blip r:embed="rId1"/>
          <a:srcRect r="40935"/>
          <a:stretch>
            <a:fillRect/>
          </a:stretch>
        </p:blipFill>
        <p:spPr>
          <a:xfrm>
            <a:off x="0" y="0"/>
            <a:ext cx="5633085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1" h="10799">
                <a:moveTo>
                  <a:pt x="0" y="0"/>
                </a:moveTo>
                <a:lnTo>
                  <a:pt x="3828" y="0"/>
                </a:lnTo>
                <a:lnTo>
                  <a:pt x="6560" y="1480"/>
                </a:lnTo>
                <a:lnTo>
                  <a:pt x="8800" y="1840"/>
                </a:lnTo>
                <a:lnTo>
                  <a:pt x="8871" y="1836"/>
                </a:lnTo>
                <a:lnTo>
                  <a:pt x="8871" y="3116"/>
                </a:lnTo>
                <a:lnTo>
                  <a:pt x="8856" y="3119"/>
                </a:lnTo>
                <a:cubicBezTo>
                  <a:pt x="8524" y="3196"/>
                  <a:pt x="8250" y="3544"/>
                  <a:pt x="8135" y="4009"/>
                </a:cubicBezTo>
                <a:lnTo>
                  <a:pt x="8133" y="4017"/>
                </a:lnTo>
                <a:lnTo>
                  <a:pt x="8106" y="4030"/>
                </a:lnTo>
                <a:cubicBezTo>
                  <a:pt x="7731" y="4215"/>
                  <a:pt x="7485" y="4530"/>
                  <a:pt x="7485" y="4887"/>
                </a:cubicBezTo>
                <a:cubicBezTo>
                  <a:pt x="7485" y="4992"/>
                  <a:pt x="7506" y="5094"/>
                  <a:pt x="7546" y="5190"/>
                </a:cubicBezTo>
                <a:lnTo>
                  <a:pt x="7549" y="5195"/>
                </a:lnTo>
                <a:lnTo>
                  <a:pt x="7543" y="5203"/>
                </a:lnTo>
                <a:cubicBezTo>
                  <a:pt x="7448" y="5359"/>
                  <a:pt x="7394" y="5538"/>
                  <a:pt x="7394" y="5728"/>
                </a:cubicBezTo>
                <a:cubicBezTo>
                  <a:pt x="7394" y="6004"/>
                  <a:pt x="7508" y="6256"/>
                  <a:pt x="7696" y="6449"/>
                </a:cubicBezTo>
                <a:lnTo>
                  <a:pt x="7701" y="6454"/>
                </a:lnTo>
                <a:lnTo>
                  <a:pt x="7702" y="6458"/>
                </a:lnTo>
                <a:cubicBezTo>
                  <a:pt x="7861" y="7122"/>
                  <a:pt x="8283" y="7663"/>
                  <a:pt x="8835" y="7927"/>
                </a:cubicBezTo>
                <a:lnTo>
                  <a:pt x="8871" y="7944"/>
                </a:lnTo>
                <a:lnTo>
                  <a:pt x="8871" y="10799"/>
                </a:lnTo>
                <a:lnTo>
                  <a:pt x="0" y="1079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 descr="背景2"/>
          <p:cNvPicPr>
            <a:picLocks noChangeAspect="1"/>
          </p:cNvPicPr>
          <p:nvPr/>
        </p:nvPicPr>
        <p:blipFill>
          <a:blip r:embed="rId1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任意多边形 10"/>
          <p:cNvSpPr/>
          <p:nvPr/>
        </p:nvSpPr>
        <p:spPr>
          <a:xfrm rot="19620000">
            <a:off x="5894070" y="960120"/>
            <a:ext cx="5629275" cy="5720080"/>
          </a:xfrm>
          <a:custGeom>
            <a:avLst/>
            <a:gdLst>
              <a:gd name="connsiteX0" fmla="*/ 218 w 9427"/>
              <a:gd name="connsiteY0" fmla="*/ 3487 h 9227"/>
              <a:gd name="connsiteX1" fmla="*/ 5372 w 9427"/>
              <a:gd name="connsiteY1" fmla="*/ 40 h 9227"/>
              <a:gd name="connsiteX2" fmla="*/ 9394 w 9427"/>
              <a:gd name="connsiteY2" fmla="*/ 4018 h 9227"/>
              <a:gd name="connsiteX3" fmla="*/ 6667 w 9427"/>
              <a:gd name="connsiteY3" fmla="*/ 8405 h 9227"/>
              <a:gd name="connsiteX4" fmla="*/ 1625 w 9427"/>
              <a:gd name="connsiteY4" fmla="*/ 8441 h 9227"/>
              <a:gd name="connsiteX5" fmla="*/ 218 w 9427"/>
              <a:gd name="connsiteY5" fmla="*/ 3487 h 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28" h="9227">
                <a:moveTo>
                  <a:pt x="218" y="3487"/>
                </a:moveTo>
                <a:cubicBezTo>
                  <a:pt x="218" y="1370"/>
                  <a:pt x="2907" y="459"/>
                  <a:pt x="5372" y="40"/>
                </a:cubicBezTo>
                <a:cubicBezTo>
                  <a:pt x="7837" y="-379"/>
                  <a:pt x="9687" y="2591"/>
                  <a:pt x="9394" y="4018"/>
                </a:cubicBezTo>
                <a:cubicBezTo>
                  <a:pt x="9648" y="5444"/>
                  <a:pt x="8453" y="7682"/>
                  <a:pt x="6667" y="8405"/>
                </a:cubicBezTo>
                <a:cubicBezTo>
                  <a:pt x="4881" y="9129"/>
                  <a:pt x="3239" y="9804"/>
                  <a:pt x="1625" y="8441"/>
                </a:cubicBezTo>
                <a:cubicBezTo>
                  <a:pt x="11" y="7078"/>
                  <a:pt x="-272" y="4696"/>
                  <a:pt x="218" y="3487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10" name="图片 9" descr="星星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1810" y="4646295"/>
            <a:ext cx="1520190" cy="20383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235190" y="887095"/>
            <a:ext cx="27228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活动过程</a:t>
            </a:r>
            <a:endParaRPr lang="zh-CN" altLang="zh-CN" sz="48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47460" y="1997075"/>
            <a:ext cx="50571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一、引起幼儿的兴趣，导入主题。</a:t>
            </a:r>
            <a:endParaRPr lang="zh-CN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zh-CN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1、开小火车，与客人老师打招呼。</a:t>
            </a:r>
            <a:endParaRPr lang="zh-CN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zh-CN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2、热身运动《我真的很不错》。</a:t>
            </a:r>
            <a:endParaRPr lang="zh-CN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zh-CN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“我真的很不错，我真的很不错，我真的真的很不错。我头脑也不错</a:t>
            </a:r>
            <a:endParaRPr lang="zh-CN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zh-CN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我脸蛋也不错，我身材也不错，我上上下下，前前后后，左左右右，都不错”。</a:t>
            </a:r>
            <a:endParaRPr lang="zh-CN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zh-CN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“上上下下，前前后后，左左右右，动作里的“上和“下〞的意思是相反的，引导幼儿说出左和右前和后的意思也相反，---意思相反的词叫反义词。</a:t>
            </a:r>
            <a:endParaRPr lang="zh-CN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  <a:p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3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、</a:t>
            </a:r>
            <a:r>
              <a:rPr lang="zh-CN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让幼儿说一说自己知道的反义词。</a:t>
            </a:r>
            <a:endParaRPr lang="zh-CN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" name="任意多边形 7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4" name="图片 3" descr="无标题123"/>
          <p:cNvPicPr>
            <a:picLocks noChangeAspect="1"/>
          </p:cNvPicPr>
          <p:nvPr/>
        </p:nvPicPr>
        <p:blipFill>
          <a:blip r:embed="rId1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16735" y="401955"/>
            <a:ext cx="85585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二、利用实物，在实物中找反义词</a:t>
            </a:r>
            <a:endParaRPr lang="zh-CN" altLang="en-US" sz="40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pic>
        <p:nvPicPr>
          <p:cNvPr id="38" name="图片 37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圆角矩形 21"/>
          <p:cNvSpPr/>
          <p:nvPr/>
        </p:nvSpPr>
        <p:spPr>
          <a:xfrm>
            <a:off x="2046605" y="1691640"/>
            <a:ext cx="3914775" cy="4024630"/>
          </a:xfrm>
          <a:prstGeom prst="roundRect">
            <a:avLst/>
          </a:prstGeom>
          <a:noFill/>
          <a:ln w="38100">
            <a:solidFill>
              <a:srgbClr val="66A8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21" name="图片 20" descr="长颈鹿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7305" y="1298575"/>
            <a:ext cx="909955" cy="955040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7144385" y="1696085"/>
            <a:ext cx="2757170" cy="1289685"/>
          </a:xfrm>
          <a:prstGeom prst="roundRect">
            <a:avLst/>
          </a:prstGeom>
          <a:noFill/>
          <a:ln w="38100">
            <a:solidFill>
              <a:srgbClr val="66A8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144385" y="3368675"/>
            <a:ext cx="3135630" cy="2487930"/>
          </a:xfrm>
          <a:prstGeom prst="roundRect">
            <a:avLst/>
          </a:prstGeom>
          <a:noFill/>
          <a:ln w="38100">
            <a:solidFill>
              <a:srgbClr val="66A8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9" name="图片 8" descr="斑马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4825" y="5035550"/>
            <a:ext cx="794385" cy="906780"/>
          </a:xfrm>
          <a:prstGeom prst="rect">
            <a:avLst/>
          </a:prstGeom>
        </p:spPr>
      </p:pic>
      <p:pic>
        <p:nvPicPr>
          <p:cNvPr id="17" name="图片 16" descr="河马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8240" y="3079750"/>
            <a:ext cx="997585" cy="954405"/>
          </a:xfrm>
          <a:prstGeom prst="rect">
            <a:avLst/>
          </a:prstGeom>
        </p:spPr>
      </p:pic>
      <p:pic>
        <p:nvPicPr>
          <p:cNvPr id="19" name="图片 18" descr="犀牛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4585" y="1691640"/>
            <a:ext cx="939800" cy="955040"/>
          </a:xfrm>
          <a:prstGeom prst="rect">
            <a:avLst/>
          </a:prstGeom>
        </p:spPr>
      </p:pic>
      <p:pic>
        <p:nvPicPr>
          <p:cNvPr id="16" name="图片 15" descr="豹子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0150" y="4473575"/>
            <a:ext cx="1001395" cy="954405"/>
          </a:xfrm>
          <a:prstGeom prst="rect">
            <a:avLst/>
          </a:prstGeom>
        </p:spPr>
      </p:pic>
      <p:pic>
        <p:nvPicPr>
          <p:cNvPr id="18" name="图片 17" descr="狮子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00150" y="2918460"/>
            <a:ext cx="1104900" cy="955040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 rot="10800000">
            <a:off x="10615930" y="176530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31" name="图片 30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5400000">
            <a:off x="10156825" y="-11430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 descr="星星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385695" y="2019935"/>
            <a:ext cx="3258820" cy="3315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1、变魔术引起孩子兴趣。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教师变魔术（手中变出白色球和黑色球），引导幼儿说出颜色的不同，黑和白是一组反义词。大小也不同，大小是一组反义词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41870" y="3474085"/>
            <a:ext cx="26365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3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、身体上找出反义词，老师和幼儿比比身材，孩子们从身材中找出反义词（高矮、胖瘦、轻重），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235825" y="1876425"/>
            <a:ext cx="25742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2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rPr>
              <a:t>、听鼓声找出反义词（快和慢）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汉仪粗圆简" panose="02010600000101010101" charset="-122"/>
              <a:ea typeface="汉仪粗圆简" panose="02010600000101010101" charset="-122"/>
              <a:cs typeface="汉仪粗圆简" panose="0201060000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" name="图片 50" descr="无标题123"/>
          <p:cNvPicPr>
            <a:picLocks noChangeAspect="1"/>
          </p:cNvPicPr>
          <p:nvPr/>
        </p:nvPicPr>
        <p:blipFill>
          <a:blip r:embed="rId1"/>
          <a:srcRect l="78548" t="66935" r="117" b="213"/>
          <a:stretch>
            <a:fillRect/>
          </a:stretch>
        </p:blipFill>
        <p:spPr>
          <a:xfrm rot="10800000">
            <a:off x="0" y="0"/>
            <a:ext cx="2572385" cy="2783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 descr="背景2"/>
          <p:cNvPicPr>
            <a:picLocks noChangeAspect="1"/>
          </p:cNvPicPr>
          <p:nvPr/>
        </p:nvPicPr>
        <p:blipFill>
          <a:blip r:embed="rId2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任意多边形 10"/>
          <p:cNvSpPr/>
          <p:nvPr/>
        </p:nvSpPr>
        <p:spPr>
          <a:xfrm rot="19620000">
            <a:off x="5782310" y="960120"/>
            <a:ext cx="5629275" cy="5720080"/>
          </a:xfrm>
          <a:custGeom>
            <a:avLst/>
            <a:gdLst>
              <a:gd name="connsiteX0" fmla="*/ 218 w 9427"/>
              <a:gd name="connsiteY0" fmla="*/ 3487 h 9227"/>
              <a:gd name="connsiteX1" fmla="*/ 5372 w 9427"/>
              <a:gd name="connsiteY1" fmla="*/ 40 h 9227"/>
              <a:gd name="connsiteX2" fmla="*/ 9394 w 9427"/>
              <a:gd name="connsiteY2" fmla="*/ 4018 h 9227"/>
              <a:gd name="connsiteX3" fmla="*/ 6667 w 9427"/>
              <a:gd name="connsiteY3" fmla="*/ 8405 h 9227"/>
              <a:gd name="connsiteX4" fmla="*/ 1625 w 9427"/>
              <a:gd name="connsiteY4" fmla="*/ 8441 h 9227"/>
              <a:gd name="connsiteX5" fmla="*/ 218 w 9427"/>
              <a:gd name="connsiteY5" fmla="*/ 3487 h 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28" h="9227">
                <a:moveTo>
                  <a:pt x="218" y="3487"/>
                </a:moveTo>
                <a:cubicBezTo>
                  <a:pt x="218" y="1370"/>
                  <a:pt x="2907" y="459"/>
                  <a:pt x="5372" y="40"/>
                </a:cubicBezTo>
                <a:cubicBezTo>
                  <a:pt x="7837" y="-379"/>
                  <a:pt x="9687" y="2591"/>
                  <a:pt x="9394" y="4018"/>
                </a:cubicBezTo>
                <a:cubicBezTo>
                  <a:pt x="9648" y="5444"/>
                  <a:pt x="8453" y="7682"/>
                  <a:pt x="6667" y="8405"/>
                </a:cubicBezTo>
                <a:cubicBezTo>
                  <a:pt x="4881" y="9129"/>
                  <a:pt x="3239" y="9804"/>
                  <a:pt x="1625" y="8441"/>
                </a:cubicBezTo>
                <a:cubicBezTo>
                  <a:pt x="11" y="7078"/>
                  <a:pt x="-272" y="4696"/>
                  <a:pt x="218" y="3487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10" name="图片 9" descr="星星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1810" y="4646295"/>
            <a:ext cx="1520190" cy="20383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64530" y="2049780"/>
            <a:ext cx="57480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 b="1">
                <a:solidFill>
                  <a:srgbClr val="66A866"/>
                </a:solidFill>
                <a:latin typeface="汉仪傲娇体简" panose="02010509060101010101" charset="-122"/>
                <a:ea typeface="汉仪傲娇体简" panose="02010509060101010101" charset="-122"/>
                <a:cs typeface="汉仪粗圆简" panose="02010600000101010101" charset="-122"/>
              </a:rPr>
              <a:t>三、播放课件，幼儿在课件中寻找反义词（利用课件引导幼儿观察尝试说反义词）</a:t>
            </a:r>
            <a:endParaRPr lang="zh-CN" altLang="zh-CN" sz="4800" b="1">
              <a:solidFill>
                <a:srgbClr val="66A866"/>
              </a:solidFill>
              <a:latin typeface="汉仪傲娇体简" panose="02010509060101010101" charset="-122"/>
              <a:ea typeface="汉仪傲娇体简" panose="02010509060101010101" charset="-122"/>
              <a:cs typeface="汉仪粗圆简" panose="02010600000101010101" charset="-122"/>
            </a:endParaRPr>
          </a:p>
        </p:txBody>
      </p:sp>
      <p:pic>
        <p:nvPicPr>
          <p:cNvPr id="2" name="图片 1" descr="动物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40" y="0"/>
            <a:ext cx="549529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57" name="图片 56" descr="无标题123"/>
          <p:cNvPicPr>
            <a:picLocks noChangeAspect="1"/>
          </p:cNvPicPr>
          <p:nvPr/>
        </p:nvPicPr>
        <p:blipFill>
          <a:blip r:embed="rId2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pic>
        <p:nvPicPr>
          <p:cNvPr id="60" name="图片 59" descr="背景2"/>
          <p:cNvPicPr>
            <a:picLocks noChangeAspect="1"/>
          </p:cNvPicPr>
          <p:nvPr/>
        </p:nvPicPr>
        <p:blipFill>
          <a:blip r:embed="rId4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99" name="图片 2" descr="亚洲象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153795" y="1162685"/>
            <a:ext cx="5881370" cy="4014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3" descr="兔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94320" y="3401695"/>
            <a:ext cx="2089785" cy="2021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416" flipH="1">
            <a:off x="337820" y="501650"/>
            <a:ext cx="2562860" cy="153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7414">
            <a:off x="9831070" y="2483485"/>
            <a:ext cx="2146935" cy="1539240"/>
          </a:xfrm>
          <a:prstGeom prst="rect">
            <a:avLst/>
          </a:prstGeom>
        </p:spPr>
      </p:pic>
      <p:sp>
        <p:nvSpPr>
          <p:cNvPr id="7" name="文本框 4"/>
          <p:cNvSpPr txBox="1"/>
          <p:nvPr/>
        </p:nvSpPr>
        <p:spPr>
          <a:xfrm>
            <a:off x="1299210" y="938530"/>
            <a:ext cx="640080" cy="6648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no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大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84919" y="293059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57" name="图片 56" descr="无标题123"/>
          <p:cNvPicPr>
            <a:picLocks noChangeAspect="1"/>
          </p:cNvPicPr>
          <p:nvPr/>
        </p:nvPicPr>
        <p:blipFill>
          <a:blip r:embed="rId2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pic>
        <p:nvPicPr>
          <p:cNvPr id="60" name="图片 59" descr="背景2"/>
          <p:cNvPicPr>
            <a:picLocks noChangeAspect="1"/>
          </p:cNvPicPr>
          <p:nvPr/>
        </p:nvPicPr>
        <p:blipFill>
          <a:blip r:embed="rId4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416" flipH="1">
            <a:off x="337820" y="501650"/>
            <a:ext cx="2562860" cy="153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7414">
            <a:off x="9831070" y="2483485"/>
            <a:ext cx="2146935" cy="1539240"/>
          </a:xfrm>
          <a:prstGeom prst="rect">
            <a:avLst/>
          </a:prstGeom>
        </p:spPr>
      </p:pic>
      <p:sp>
        <p:nvSpPr>
          <p:cNvPr id="7" name="文本框 4"/>
          <p:cNvSpPr txBox="1"/>
          <p:nvPr/>
        </p:nvSpPr>
        <p:spPr>
          <a:xfrm>
            <a:off x="1299210" y="938530"/>
            <a:ext cx="640080" cy="6648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no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高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84919" y="293059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矮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3" name="图片 1" descr="长颈鹿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939290" y="643890"/>
            <a:ext cx="2846070" cy="5570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2" descr="母鹿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7687945" y="4020820"/>
            <a:ext cx="2233930" cy="133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0000">
            <a:off x="140970" y="80010"/>
            <a:ext cx="486410" cy="653415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1167130" y="4231005"/>
            <a:ext cx="2830195" cy="2741930"/>
          </a:xfrm>
          <a:custGeom>
            <a:avLst/>
            <a:gdLst>
              <a:gd name="connsiteX0" fmla="*/ 160 w 16817"/>
              <a:gd name="connsiteY0" fmla="*/ 3654 h 9008"/>
              <a:gd name="connsiteX1" fmla="*/ 9481 w 16817"/>
              <a:gd name="connsiteY1" fmla="*/ 42 h 9008"/>
              <a:gd name="connsiteX2" fmla="*/ 16755 w 16817"/>
              <a:gd name="connsiteY2" fmla="*/ 4210 h 9008"/>
              <a:gd name="connsiteX3" fmla="*/ 11823 w 16817"/>
              <a:gd name="connsiteY3" fmla="*/ 8807 h 9008"/>
              <a:gd name="connsiteX4" fmla="*/ 3859 w 16817"/>
              <a:gd name="connsiteY4" fmla="*/ 7797 h 9008"/>
              <a:gd name="connsiteX5" fmla="*/ 160 w 16817"/>
              <a:gd name="connsiteY5" fmla="*/ 3654 h 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17" h="9008">
                <a:moveTo>
                  <a:pt x="160" y="3654"/>
                </a:moveTo>
                <a:cubicBezTo>
                  <a:pt x="160" y="1435"/>
                  <a:pt x="5022" y="481"/>
                  <a:pt x="9481" y="42"/>
                </a:cubicBezTo>
                <a:cubicBezTo>
                  <a:pt x="13940" y="-397"/>
                  <a:pt x="17285" y="2715"/>
                  <a:pt x="16755" y="4210"/>
                </a:cubicBezTo>
                <a:cubicBezTo>
                  <a:pt x="17215" y="5704"/>
                  <a:pt x="15053" y="8049"/>
                  <a:pt x="11823" y="8807"/>
                </a:cubicBezTo>
                <a:cubicBezTo>
                  <a:pt x="8593" y="9565"/>
                  <a:pt x="5438" y="7948"/>
                  <a:pt x="3859" y="7797"/>
                </a:cubicBezTo>
                <a:cubicBezTo>
                  <a:pt x="2281" y="7645"/>
                  <a:pt x="-727" y="4921"/>
                  <a:pt x="160" y="3654"/>
                </a:cubicBezTo>
                <a:close/>
              </a:path>
            </a:pathLst>
          </a:custGeom>
          <a:solidFill>
            <a:srgbClr val="E8F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圆简" panose="02010600000101010101" charset="-122"/>
            </a:endParaRPr>
          </a:p>
        </p:txBody>
      </p:sp>
      <p:pic>
        <p:nvPicPr>
          <p:cNvPr id="57" name="图片 56" descr="无标题123"/>
          <p:cNvPicPr>
            <a:picLocks noChangeAspect="1"/>
          </p:cNvPicPr>
          <p:nvPr/>
        </p:nvPicPr>
        <p:blipFill>
          <a:blip r:embed="rId2"/>
          <a:srcRect l="78548" t="66935" r="117" b="213"/>
          <a:stretch>
            <a:fillRect/>
          </a:stretch>
        </p:blipFill>
        <p:spPr>
          <a:xfrm>
            <a:off x="10109835" y="4605020"/>
            <a:ext cx="2082165" cy="2252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79" h="3548">
                <a:moveTo>
                  <a:pt x="0" y="0"/>
                </a:moveTo>
                <a:lnTo>
                  <a:pt x="3279" y="0"/>
                </a:lnTo>
                <a:lnTo>
                  <a:pt x="3279" y="3548"/>
                </a:lnTo>
                <a:lnTo>
                  <a:pt x="0" y="354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 descr="叶子2"/>
          <p:cNvPicPr>
            <a:picLocks noChangeAspect="1"/>
          </p:cNvPicPr>
          <p:nvPr/>
        </p:nvPicPr>
        <p:blipFill>
          <a:blip r:embed="rId3"/>
          <a:srcRect l="2642" t="1324"/>
          <a:stretch>
            <a:fillRect/>
          </a:stretch>
        </p:blipFill>
        <p:spPr>
          <a:xfrm rot="16200000">
            <a:off x="11430" y="4787265"/>
            <a:ext cx="2059305" cy="20821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3" h="3279">
                <a:moveTo>
                  <a:pt x="0" y="0"/>
                </a:moveTo>
                <a:lnTo>
                  <a:pt x="3243" y="0"/>
                </a:lnTo>
                <a:lnTo>
                  <a:pt x="3243" y="3279"/>
                </a:lnTo>
                <a:lnTo>
                  <a:pt x="0" y="327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 descr="星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00000">
            <a:off x="10933430" y="3517900"/>
            <a:ext cx="1087755" cy="1458595"/>
          </a:xfrm>
          <a:prstGeom prst="rect">
            <a:avLst/>
          </a:prstGeom>
        </p:spPr>
      </p:pic>
      <p:pic>
        <p:nvPicPr>
          <p:cNvPr id="60" name="图片 59" descr="背景2"/>
          <p:cNvPicPr>
            <a:picLocks noChangeAspect="1"/>
          </p:cNvPicPr>
          <p:nvPr/>
        </p:nvPicPr>
        <p:blipFill>
          <a:blip r:embed="rId4"/>
          <a:srcRect l="26570" t="815" b="65904"/>
          <a:stretch>
            <a:fillRect/>
          </a:stretch>
        </p:blipFill>
        <p:spPr>
          <a:xfrm>
            <a:off x="5230818" y="0"/>
            <a:ext cx="7003092" cy="2282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28" h="3594">
                <a:moveTo>
                  <a:pt x="0" y="0"/>
                </a:moveTo>
                <a:lnTo>
                  <a:pt x="11028" y="0"/>
                </a:lnTo>
                <a:lnTo>
                  <a:pt x="11028" y="3195"/>
                </a:lnTo>
                <a:lnTo>
                  <a:pt x="10527" y="3594"/>
                </a:lnTo>
                <a:lnTo>
                  <a:pt x="10143" y="3162"/>
                </a:lnTo>
                <a:cubicBezTo>
                  <a:pt x="9988" y="2902"/>
                  <a:pt x="9807" y="2287"/>
                  <a:pt x="9711" y="2106"/>
                </a:cubicBezTo>
                <a:cubicBezTo>
                  <a:pt x="9532" y="2058"/>
                  <a:pt x="9581" y="2159"/>
                  <a:pt x="9532" y="2166"/>
                </a:cubicBezTo>
                <a:cubicBezTo>
                  <a:pt x="9412" y="2346"/>
                  <a:pt x="9457" y="2424"/>
                  <a:pt x="9404" y="2353"/>
                </a:cubicBezTo>
                <a:cubicBezTo>
                  <a:pt x="9265" y="2171"/>
                  <a:pt x="9303" y="2253"/>
                  <a:pt x="9277" y="2158"/>
                </a:cubicBezTo>
                <a:cubicBezTo>
                  <a:pt x="9235" y="2011"/>
                  <a:pt x="9254" y="1858"/>
                  <a:pt x="9250" y="1783"/>
                </a:cubicBezTo>
                <a:lnTo>
                  <a:pt x="9201" y="1773"/>
                </a:lnTo>
                <a:cubicBezTo>
                  <a:pt x="9096" y="1900"/>
                  <a:pt x="9130" y="1910"/>
                  <a:pt x="9088" y="1975"/>
                </a:cubicBezTo>
                <a:cubicBezTo>
                  <a:pt x="9046" y="2040"/>
                  <a:pt x="9022" y="2252"/>
                  <a:pt x="8995" y="2383"/>
                </a:cubicBezTo>
                <a:cubicBezTo>
                  <a:pt x="8968" y="2514"/>
                  <a:pt x="8946" y="2800"/>
                  <a:pt x="8878" y="2815"/>
                </a:cubicBezTo>
                <a:cubicBezTo>
                  <a:pt x="8810" y="2830"/>
                  <a:pt x="8770" y="2802"/>
                  <a:pt x="8740" y="2732"/>
                </a:cubicBezTo>
                <a:cubicBezTo>
                  <a:pt x="8710" y="2662"/>
                  <a:pt x="8755" y="2252"/>
                  <a:pt x="8990" y="2017"/>
                </a:cubicBezTo>
                <a:lnTo>
                  <a:pt x="8840" y="1892"/>
                </a:lnTo>
                <a:cubicBezTo>
                  <a:pt x="8705" y="1922"/>
                  <a:pt x="8495" y="1957"/>
                  <a:pt x="8465" y="1902"/>
                </a:cubicBezTo>
                <a:cubicBezTo>
                  <a:pt x="8435" y="1847"/>
                  <a:pt x="8420" y="1782"/>
                  <a:pt x="8585" y="1647"/>
                </a:cubicBezTo>
                <a:cubicBezTo>
                  <a:pt x="8784" y="1483"/>
                  <a:pt x="7396" y="1618"/>
                  <a:pt x="7130" y="1632"/>
                </a:cubicBezTo>
                <a:lnTo>
                  <a:pt x="4810" y="1752"/>
                </a:lnTo>
                <a:lnTo>
                  <a:pt x="2570" y="139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416" flipH="1">
            <a:off x="1056640" y="1600200"/>
            <a:ext cx="2562860" cy="153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7414">
            <a:off x="9211945" y="2390775"/>
            <a:ext cx="2146935" cy="1539240"/>
          </a:xfrm>
          <a:prstGeom prst="rect">
            <a:avLst/>
          </a:prstGeom>
        </p:spPr>
      </p:pic>
      <p:sp>
        <p:nvSpPr>
          <p:cNvPr id="7" name="文本框 4"/>
          <p:cNvSpPr txBox="1"/>
          <p:nvPr/>
        </p:nvSpPr>
        <p:spPr>
          <a:xfrm>
            <a:off x="1968500" y="2037080"/>
            <a:ext cx="710565" cy="6648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no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胖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15959" y="278390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瘦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9" name="图片 3" descr="胖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679065" y="2282190"/>
            <a:ext cx="2934335" cy="3886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1" descr="瘦子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694930" y="2503170"/>
            <a:ext cx="1537970" cy="3777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jb3VudCI6MSwiaGRpZCI6IjA2ZjliMjY1ZmQ4ZTg5YjdkMjNlOGU3MjFjZGZjOWE5IiwidXNlckNvdW50IjoxfQ=="/>
  <p:tag name="KSO_WPP_MARK_KEY" val="257175fe-0e0d-4d0b-8b6a-dc028d5c41e8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粗圆简"/>
        <a:ea typeface=""/>
        <a:cs typeface=""/>
        <a:font script="Jpan" typeface="ＭＳ Ｐゴシック"/>
        <a:font script="Hang" typeface="맑은 고딕"/>
        <a:font script="Hans" typeface="汉仪粗圆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圆简"/>
        <a:ea typeface=""/>
        <a:cs typeface=""/>
        <a:font script="Jpan" typeface="ＭＳ Ｐゴシック"/>
        <a:font script="Hang" typeface="맑은 고딕"/>
        <a:font script="Hans" typeface="汉仪粗圆简"/>
        <a:font script="Hant" typeface="新細明體"/>
        <a:font script="Arab" typeface="汉仪粗圆简"/>
        <a:font script="Hebr" typeface="汉仪粗圆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圆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粗圆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圆简"/>
        <a:ea typeface=""/>
        <a:cs typeface=""/>
        <a:font script="Jpan" typeface="ＭＳ Ｐゴシック"/>
        <a:font script="Hang" typeface="맑은 고딕"/>
        <a:font script="Hans" typeface="汉仪粗圆简"/>
        <a:font script="Hant" typeface="新細明體"/>
        <a:font script="Arab" typeface="汉仪粗圆简"/>
        <a:font script="Hebr" typeface="汉仪粗圆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圆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粗圆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圆简"/>
        <a:ea typeface=""/>
        <a:cs typeface=""/>
        <a:font script="Jpan" typeface="ＭＳ Ｐゴシック"/>
        <a:font script="Hang" typeface="맑은 고딕"/>
        <a:font script="Hans" typeface="汉仪粗圆简"/>
        <a:font script="Hant" typeface="新細明體"/>
        <a:font script="Arab" typeface="汉仪粗圆简"/>
        <a:font script="Hebr" typeface="汉仪粗圆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圆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WPS 演示</Application>
  <PresentationFormat>宽屏</PresentationFormat>
  <Paragraphs>76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汉仪粗圆简</vt:lpstr>
      <vt:lpstr>汉仪傲娇体简</vt:lpstr>
      <vt:lpstr>微软雅黑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O_o小宇</cp:lastModifiedBy>
  <cp:revision>12</cp:revision>
  <dcterms:created xsi:type="dcterms:W3CDTF">2022-12-13T15:09:00Z</dcterms:created>
  <dcterms:modified xsi:type="dcterms:W3CDTF">2023-04-03T15:33:31Z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9591B84AF8D64880A977D8E7EAAE3F9A</vt:lpwstr>
  </property>
  <property fmtid="{D5CDD505-2E9C-101B-9397-08002B2CF9AE}" pid="3" name="KSOProductBuildVer">
    <vt:lpwstr>2052-11.1.0.13703</vt:lpwstr>
  </property>
  <property fmtid="{D5CDD505-2E9C-101B-9397-08002B2CF9AE}" pid="4" name="KSOTemplateUUID">
    <vt:lpwstr>v1.0_mb_JXXzuwBgQlIiXl979BH+NQ==</vt:lpwstr>
  </property>
</Properties>
</file>