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7" r:id="rId6"/>
    <p:sldId id="261" r:id="rId7"/>
    <p:sldId id="262" r:id="rId8"/>
    <p:sldId id="265" r:id="rId9"/>
    <p:sldId id="257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charset="0"/>
        <a:ea typeface="等线" charset="0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charset="0"/>
        <a:ea typeface="等线" charset="0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charset="0"/>
        <a:ea typeface="等线" charset="0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charset="0"/>
        <a:ea typeface="等线" charset="0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charset="0"/>
        <a:ea typeface="等线" charset="0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charset="0"/>
        <a:ea typeface="等线" charset="0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charset="0"/>
        <a:ea typeface="等线" charset="0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charset="0"/>
        <a:ea typeface="等线" charset="0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charset="0"/>
        <a:ea typeface="等线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02" userDrawn="1">
          <p15:clr>
            <a:srgbClr val="A4A3A4"/>
          </p15:clr>
        </p15:guide>
        <p15:guide id="2" pos="7378" userDrawn="1">
          <p15:clr>
            <a:srgbClr val="A4A3A4"/>
          </p15:clr>
        </p15:guide>
        <p15:guide id="3" orient="horz" pos="323" userDrawn="1">
          <p15:clr>
            <a:srgbClr val="A4A3A4"/>
          </p15:clr>
        </p15:guide>
        <p15:guide id="4" orient="horz" pos="3725" userDrawn="1">
          <p15:clr>
            <a:srgbClr val="A4A3A4"/>
          </p15:clr>
        </p15:guide>
        <p15:guide id="5" orient="horz" pos="2137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AF7A"/>
    <a:srgbClr val="885742"/>
    <a:srgbClr val="75B6D2"/>
    <a:srgbClr val="FF7B04"/>
    <a:srgbClr val="A56453"/>
    <a:srgbClr val="F3EADA"/>
    <a:srgbClr val="871B1E"/>
    <a:srgbClr val="6EAE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97" d="100"/>
          <a:sy n="97" d="100"/>
        </p:scale>
        <p:origin x="102" y="384"/>
      </p:cViewPr>
      <p:guideLst>
        <p:guide pos="302"/>
        <p:guide pos="7378"/>
        <p:guide orient="horz" pos="323"/>
        <p:guide orient="horz" pos="3725"/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5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F3737CF-AA6B-40C6-9941-619F857215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738572E-7EC4-42AC-9E59-1D6068F8F3B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F3737CF-AA6B-40C6-9941-619F857215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738572E-7EC4-42AC-9E59-1D6068F8F3B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F3737CF-AA6B-40C6-9941-619F857215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738572E-7EC4-42AC-9E59-1D6068F8F3B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F3737CF-AA6B-40C6-9941-619F857215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738572E-7EC4-42AC-9E59-1D6068F8F3B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F3737CF-AA6B-40C6-9941-619F857215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738572E-7EC4-42AC-9E59-1D6068F8F3B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F3737CF-AA6B-40C6-9941-619F857215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738572E-7EC4-42AC-9E59-1D6068F8F3B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F3737CF-AA6B-40C6-9941-619F857215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738572E-7EC4-42AC-9E59-1D6068F8F3B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F3737CF-AA6B-40C6-9941-619F857215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738572E-7EC4-42AC-9E59-1D6068F8F3B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F3737CF-AA6B-40C6-9941-619F857215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738572E-7EC4-42AC-9E59-1D6068F8F3B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F3737CF-AA6B-40C6-9941-619F857215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738572E-7EC4-42AC-9E59-1D6068F8F3B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F3737CF-AA6B-40C6-9941-619F857215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738572E-7EC4-42AC-9E59-1D6068F8F3B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8F3737CF-AA6B-40C6-9941-619F857215D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2738572E-7EC4-42AC-9E59-1D6068F8F3B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2.xml"/><Relationship Id="rId11" Type="http://schemas.openxmlformats.org/officeDocument/2006/relationships/image" Target="../media/image12.jpe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3.xml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4.xml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3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4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9" name="图片 3"/>
          <p:cNvPicPr>
            <a:picLocks noChangeAspect="1"/>
          </p:cNvPicPr>
          <p:nvPr/>
        </p:nvPicPr>
        <p:blipFill>
          <a:blip r:embed="rId1"/>
          <a:srcRect l="10118" t="10081" r="2798" b="283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55624" t="78522"/>
          <a:stretch>
            <a:fillRect/>
          </a:stretch>
        </p:blipFill>
        <p:spPr>
          <a:xfrm>
            <a:off x="6781800" y="5384800"/>
            <a:ext cx="5410200" cy="147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69632" r="50000"/>
          <a:stretch>
            <a:fillRect/>
          </a:stretch>
        </p:blipFill>
        <p:spPr>
          <a:xfrm>
            <a:off x="-39687" y="5010150"/>
            <a:ext cx="5410200" cy="184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33231" t="76299" r="35104"/>
          <a:stretch>
            <a:fillRect/>
          </a:stretch>
        </p:blipFill>
        <p:spPr>
          <a:xfrm>
            <a:off x="4410075" y="5438775"/>
            <a:ext cx="3371850" cy="141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rcRect l="58438" r="4478" b="82780"/>
          <a:stretch>
            <a:fillRect/>
          </a:stretch>
        </p:blipFill>
        <p:spPr>
          <a:xfrm>
            <a:off x="7348538" y="-28575"/>
            <a:ext cx="4521200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rcRect l="10417" r="42813" b="69632"/>
          <a:stretch>
            <a:fillRect/>
          </a:stretch>
        </p:blipFill>
        <p:spPr>
          <a:xfrm>
            <a:off x="2386013" y="0"/>
            <a:ext cx="5003800" cy="182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rcRect t="11107" r="81876" b="19441"/>
          <a:stretch>
            <a:fillRect/>
          </a:stretch>
        </p:blipFill>
        <p:spPr>
          <a:xfrm>
            <a:off x="0" y="762000"/>
            <a:ext cx="2209800" cy="476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rcRect t="-6" r="69167" b="78893"/>
          <a:stretch>
            <a:fillRect/>
          </a:stretch>
        </p:blipFill>
        <p:spPr>
          <a:xfrm>
            <a:off x="0" y="0"/>
            <a:ext cx="3759200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rcRect l="81146" b="56297"/>
          <a:stretch>
            <a:fillRect/>
          </a:stretch>
        </p:blipFill>
        <p:spPr>
          <a:xfrm>
            <a:off x="9907588" y="0"/>
            <a:ext cx="2298700" cy="299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2959100" y="1470025"/>
            <a:ext cx="1935480" cy="22148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13800" dirty="0">
                <a:solidFill>
                  <a:srgbClr val="871B1E"/>
                </a:solidFill>
                <a:latin typeface="字体视界-美好体" pitchFamily="2" charset="-122"/>
                <a:ea typeface="字体视界-美好体" pitchFamily="2" charset="-122"/>
              </a:rPr>
              <a:t>科</a:t>
            </a:r>
            <a:endParaRPr lang="zh-CN" altLang="zh-CN" sz="13800" dirty="0">
              <a:solidFill>
                <a:srgbClr val="871B1E"/>
              </a:solidFill>
              <a:latin typeface="字体视界-美好体" pitchFamily="2" charset="-122"/>
              <a:ea typeface="字体视界-美好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40250" y="2082800"/>
            <a:ext cx="1643380" cy="18611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11500" dirty="0">
                <a:solidFill>
                  <a:srgbClr val="871B1E"/>
                </a:solidFill>
                <a:latin typeface="字体视界-美好体" pitchFamily="2" charset="-122"/>
                <a:ea typeface="字体视界-美好体" pitchFamily="2" charset="-122"/>
              </a:rPr>
              <a:t>学</a:t>
            </a:r>
            <a:endParaRPr lang="zh-CN" altLang="en-US" sz="11500" dirty="0">
              <a:solidFill>
                <a:srgbClr val="871B1E"/>
              </a:solidFill>
              <a:latin typeface="字体视界-美好体" pitchFamily="2" charset="-122"/>
              <a:ea typeface="字体视界-美好体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029325" y="1536700"/>
            <a:ext cx="3103880" cy="18611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11500" dirty="0">
                <a:solidFill>
                  <a:srgbClr val="871B1E"/>
                </a:solidFill>
                <a:latin typeface="字体视界-美好体" pitchFamily="2" charset="-122"/>
                <a:ea typeface="字体视界-美好体" pitchFamily="2" charset="-122"/>
              </a:rPr>
              <a:t>实验</a:t>
            </a:r>
            <a:endParaRPr lang="zh-CN" altLang="en-US" sz="11500" dirty="0">
              <a:solidFill>
                <a:srgbClr val="871B1E"/>
              </a:solidFill>
              <a:latin typeface="字体视界-美好体" pitchFamily="2" charset="-122"/>
              <a:ea typeface="字体视界-美好体" pitchFamily="2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0"/>
            </p:custDataLst>
          </p:nvPr>
        </p:nvSpPr>
        <p:spPr>
          <a:xfrm>
            <a:off x="5394008" y="3876993"/>
            <a:ext cx="5516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6000" dirty="0">
                <a:solidFill>
                  <a:srgbClr val="871B1E"/>
                </a:solidFill>
                <a:latin typeface="字体视界-美好体" pitchFamily="2" charset="-122"/>
                <a:ea typeface="字体视界-美好体" pitchFamily="2" charset="-122"/>
              </a:rPr>
              <a:t>《神奇的干冰》</a:t>
            </a:r>
            <a:endParaRPr lang="zh-CN" altLang="en-US" sz="6000" dirty="0">
              <a:solidFill>
                <a:srgbClr val="871B1E"/>
              </a:solidFill>
              <a:latin typeface="字体视界-美好体" pitchFamily="2" charset="-122"/>
              <a:ea typeface="字体视界-美好体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1"/>
          <a:srcRect l="83211" t="50000" b="6297"/>
          <a:stretch>
            <a:fillRect/>
          </a:stretch>
        </p:blipFill>
        <p:spPr>
          <a:xfrm>
            <a:off x="10145713" y="3429000"/>
            <a:ext cx="2046287" cy="299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文本框 30"/>
          <p:cNvSpPr txBox="1"/>
          <p:nvPr/>
        </p:nvSpPr>
        <p:spPr>
          <a:xfrm>
            <a:off x="7318693" y="5131118"/>
            <a:ext cx="2589212" cy="6048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p>
            <a:r>
              <a:rPr lang="zh-CN" altLang="en-US" sz="2800" dirty="0">
                <a:solidFill>
                  <a:srgbClr val="871B1E"/>
                </a:solidFill>
                <a:latin typeface="字体视界-美好体" pitchFamily="2" charset="-122"/>
                <a:ea typeface="字体视界-美好体" pitchFamily="2" charset="-122"/>
              </a:rPr>
              <a:t>荣富幼儿园</a:t>
            </a:r>
            <a:r>
              <a:rPr lang="en-US" altLang="zh-CN" sz="2800" dirty="0">
                <a:solidFill>
                  <a:srgbClr val="871B1E"/>
                </a:solidFill>
                <a:latin typeface="字体视界-美好体" pitchFamily="2" charset="-122"/>
                <a:ea typeface="字体视界-美好体" pitchFamily="2" charset="-122"/>
              </a:rPr>
              <a:t>    </a:t>
            </a:r>
            <a:r>
              <a:rPr lang="zh-CN" altLang="en-US" sz="2800" dirty="0">
                <a:solidFill>
                  <a:srgbClr val="871B1E"/>
                </a:solidFill>
                <a:latin typeface="字体视界-美好体" pitchFamily="2" charset="-122"/>
                <a:ea typeface="字体视界-美好体" pitchFamily="2" charset="-122"/>
              </a:rPr>
              <a:t>李烁</a:t>
            </a:r>
            <a:endParaRPr lang="zh-CN" altLang="en-US" sz="2800" dirty="0">
              <a:solidFill>
                <a:srgbClr val="871B1E"/>
              </a:solidFill>
              <a:latin typeface="字体视界-美好体" pitchFamily="2" charset="-122"/>
              <a:ea typeface="字体视界-美好体" pitchFamily="2" charset="-122"/>
            </a:endParaRPr>
          </a:p>
        </p:txBody>
      </p:sp>
      <p:pic>
        <p:nvPicPr>
          <p:cNvPr id="2" name="pd-5b7673fff2c8b694">
            <a:hlinkClick r:id="" action="ppaction://media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2725" y="-482600"/>
            <a:ext cx="6096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7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3"/>
          <p:cNvPicPr>
            <a:picLocks noChangeAspect="1"/>
          </p:cNvPicPr>
          <p:nvPr/>
        </p:nvPicPr>
        <p:blipFill>
          <a:blip r:embed="rId1"/>
          <a:srcRect l="10118" t="10081" r="2798" b="283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55624" t="78522"/>
          <a:stretch>
            <a:fillRect/>
          </a:stretch>
        </p:blipFill>
        <p:spPr>
          <a:xfrm>
            <a:off x="6781800" y="5384800"/>
            <a:ext cx="5410200" cy="147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69632" r="50000"/>
          <a:stretch>
            <a:fillRect/>
          </a:stretch>
        </p:blipFill>
        <p:spPr>
          <a:xfrm>
            <a:off x="-39687" y="5010150"/>
            <a:ext cx="5410200" cy="184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33231" t="76299" r="35104"/>
          <a:stretch>
            <a:fillRect/>
          </a:stretch>
        </p:blipFill>
        <p:spPr>
          <a:xfrm>
            <a:off x="4410075" y="5438775"/>
            <a:ext cx="3371850" cy="141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rcRect l="58438" r="4478" b="82780"/>
          <a:stretch>
            <a:fillRect/>
          </a:stretch>
        </p:blipFill>
        <p:spPr>
          <a:xfrm>
            <a:off x="7348538" y="-28575"/>
            <a:ext cx="4521200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rcRect l="10417" r="42813" b="69632"/>
          <a:stretch>
            <a:fillRect/>
          </a:stretch>
        </p:blipFill>
        <p:spPr>
          <a:xfrm>
            <a:off x="2386013" y="0"/>
            <a:ext cx="5003800" cy="182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rcRect t="11107" r="81876" b="19441"/>
          <a:stretch>
            <a:fillRect/>
          </a:stretch>
        </p:blipFill>
        <p:spPr>
          <a:xfrm>
            <a:off x="0" y="762000"/>
            <a:ext cx="2209800" cy="476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rcRect t="-6" r="69167" b="78893"/>
          <a:stretch>
            <a:fillRect/>
          </a:stretch>
        </p:blipFill>
        <p:spPr>
          <a:xfrm>
            <a:off x="0" y="0"/>
            <a:ext cx="3759200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rcRect l="81146" b="56297"/>
          <a:stretch>
            <a:fillRect/>
          </a:stretch>
        </p:blipFill>
        <p:spPr>
          <a:xfrm>
            <a:off x="9907588" y="0"/>
            <a:ext cx="2298700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0"/>
          <a:srcRect l="83211" t="50000" b="6297"/>
          <a:stretch>
            <a:fillRect/>
          </a:stretch>
        </p:blipFill>
        <p:spPr>
          <a:xfrm>
            <a:off x="10145713" y="3429000"/>
            <a:ext cx="2046287" cy="299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79425" y="512763"/>
            <a:ext cx="11233150" cy="583247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9" name="组合 8"/>
          <p:cNvGrpSpPr/>
          <p:nvPr/>
        </p:nvGrpSpPr>
        <p:grpSpPr>
          <a:xfrm>
            <a:off x="1631950" y="1712913"/>
            <a:ext cx="4192588" cy="2895600"/>
            <a:chOff x="1590194" y="1586693"/>
            <a:chExt cx="4192531" cy="2895014"/>
          </a:xfrm>
        </p:grpSpPr>
        <p:sp>
          <p:nvSpPr>
            <p:cNvPr id="7" name="矩形 6"/>
            <p:cNvSpPr/>
            <p:nvPr/>
          </p:nvSpPr>
          <p:spPr>
            <a:xfrm>
              <a:off x="4366880" y="1586693"/>
              <a:ext cx="1415845" cy="617615"/>
            </a:xfrm>
            <a:prstGeom prst="rect">
              <a:avLst/>
            </a:prstGeom>
            <a:solidFill>
              <a:srgbClr val="6EAE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altLang="zh-CN" strike="noStrike" noProof="1" dirty="0"/>
                <a:t>z</a:t>
              </a:r>
              <a:endParaRPr lang="zh-CN" altLang="en-US" strike="noStrike" noProof="1" dirty="0"/>
            </a:p>
          </p:txBody>
        </p:sp>
        <p:sp>
          <p:nvSpPr>
            <p:cNvPr id="29" name="矩形 28"/>
            <p:cNvSpPr/>
            <p:nvPr/>
          </p:nvSpPr>
          <p:spPr>
            <a:xfrm>
              <a:off x="1590194" y="3864092"/>
              <a:ext cx="1415845" cy="617615"/>
            </a:xfrm>
            <a:prstGeom prst="rect">
              <a:avLst/>
            </a:prstGeom>
            <a:solidFill>
              <a:srgbClr val="6EAE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8214" y="1736901"/>
              <a:ext cx="3827879" cy="255191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11" name="文本框 10"/>
          <p:cNvSpPr txBox="1"/>
          <p:nvPr/>
        </p:nvSpPr>
        <p:spPr>
          <a:xfrm>
            <a:off x="5824538" y="761683"/>
            <a:ext cx="2451100" cy="1200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4000" b="1" noProof="1" dirty="0">
                <a:solidFill>
                  <a:srgbClr val="871B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熊孩子体" pitchFamily="2" charset="-122"/>
                <a:ea typeface="字体视界-熊孩子体" pitchFamily="2" charset="-122"/>
                <a:cs typeface="+mn-cs"/>
              </a:rPr>
              <a:t>Happy Baby</a:t>
            </a:r>
            <a:endParaRPr lang="en-US" altLang="zh-CN" sz="4000" b="1" noProof="1" dirty="0">
              <a:solidFill>
                <a:srgbClr val="871B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熊孩子体" pitchFamily="2" charset="-122"/>
              <a:ea typeface="字体视界-熊孩子体" pitchFamily="2" charset="-122"/>
            </a:endParaRPr>
          </a:p>
          <a:p>
            <a:pPr fontAlgn="auto"/>
            <a:r>
              <a:rPr lang="en-US" altLang="zh-CN" sz="3200" noProof="1" dirty="0">
                <a:solidFill>
                  <a:srgbClr val="871B1E"/>
                </a:solidFill>
                <a:latin typeface="+mn-lt"/>
                <a:ea typeface="+mn-ea"/>
                <a:cs typeface="+mn-cs"/>
              </a:rPr>
              <a:t> </a:t>
            </a:r>
            <a:endParaRPr lang="en-US" altLang="zh-CN" noProof="1" dirty="0">
              <a:solidFill>
                <a:srgbClr val="871B1E"/>
              </a:solidFill>
            </a:endParaRPr>
          </a:p>
        </p:txBody>
      </p:sp>
      <p:sp>
        <p:nvSpPr>
          <p:cNvPr id="33" name="矩形 32"/>
          <p:cNvSpPr/>
          <p:nvPr>
            <p:custDataLst>
              <p:tags r:id="rId12"/>
            </p:custDataLst>
          </p:nvPr>
        </p:nvSpPr>
        <p:spPr>
          <a:xfrm>
            <a:off x="6026150" y="2109470"/>
            <a:ext cx="46577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1800" dirty="0">
                <a:solidFill>
                  <a:srgbClr val="88574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活动目标:</a:t>
            </a:r>
            <a:endParaRPr lang="zh-CN" altLang="en-US" sz="1800" dirty="0">
              <a:solidFill>
                <a:srgbClr val="88574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800" dirty="0">
                <a:solidFill>
                  <a:srgbClr val="88574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1.初步认识干冰（固态二氧化碳），了解干冰的一些用途和使用时注意事项。</a:t>
            </a:r>
            <a:endParaRPr lang="zh-CN" altLang="en-US" sz="1800" dirty="0">
              <a:solidFill>
                <a:srgbClr val="88574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800" dirty="0">
                <a:solidFill>
                  <a:srgbClr val="88574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2.实验中让幼儿了解干冰遇水升华产生的白雾（二氧化碳）。</a:t>
            </a:r>
            <a:endParaRPr lang="zh-CN" altLang="en-US" sz="1800" dirty="0">
              <a:solidFill>
                <a:srgbClr val="88574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800" dirty="0">
                <a:solidFill>
                  <a:srgbClr val="88574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3.激发幼儿对科学实验的兴趣。</a:t>
            </a:r>
            <a:endParaRPr lang="zh-CN" altLang="en-US" sz="1800" dirty="0">
              <a:solidFill>
                <a:srgbClr val="88574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161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3"/>
          <p:cNvPicPr>
            <a:picLocks noChangeAspect="1"/>
          </p:cNvPicPr>
          <p:nvPr/>
        </p:nvPicPr>
        <p:blipFill>
          <a:blip r:embed="rId1"/>
          <a:srcRect l="10118" t="10081" r="2798" b="283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55624" t="78522"/>
          <a:stretch>
            <a:fillRect/>
          </a:stretch>
        </p:blipFill>
        <p:spPr>
          <a:xfrm>
            <a:off x="6781800" y="5384800"/>
            <a:ext cx="5410200" cy="147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69632" r="50000"/>
          <a:stretch>
            <a:fillRect/>
          </a:stretch>
        </p:blipFill>
        <p:spPr>
          <a:xfrm>
            <a:off x="-39687" y="5010150"/>
            <a:ext cx="5410200" cy="184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33231" t="76299" r="35104"/>
          <a:stretch>
            <a:fillRect/>
          </a:stretch>
        </p:blipFill>
        <p:spPr>
          <a:xfrm>
            <a:off x="4410075" y="5438775"/>
            <a:ext cx="3371850" cy="141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rcRect l="58438" r="4478" b="82780"/>
          <a:stretch>
            <a:fillRect/>
          </a:stretch>
        </p:blipFill>
        <p:spPr>
          <a:xfrm>
            <a:off x="7348538" y="-28575"/>
            <a:ext cx="4521200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rcRect l="10417" r="42813" b="69632"/>
          <a:stretch>
            <a:fillRect/>
          </a:stretch>
        </p:blipFill>
        <p:spPr>
          <a:xfrm>
            <a:off x="2386013" y="0"/>
            <a:ext cx="5003800" cy="182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rcRect t="11107" r="81876" b="19441"/>
          <a:stretch>
            <a:fillRect/>
          </a:stretch>
        </p:blipFill>
        <p:spPr>
          <a:xfrm>
            <a:off x="0" y="762000"/>
            <a:ext cx="2209800" cy="476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rcRect t="-6" r="69167" b="78893"/>
          <a:stretch>
            <a:fillRect/>
          </a:stretch>
        </p:blipFill>
        <p:spPr>
          <a:xfrm>
            <a:off x="0" y="0"/>
            <a:ext cx="3759200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rcRect l="81146" b="56297"/>
          <a:stretch>
            <a:fillRect/>
          </a:stretch>
        </p:blipFill>
        <p:spPr>
          <a:xfrm>
            <a:off x="9907588" y="0"/>
            <a:ext cx="2298700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0"/>
          <a:srcRect l="83211" t="50000" b="6297"/>
          <a:stretch>
            <a:fillRect/>
          </a:stretch>
        </p:blipFill>
        <p:spPr>
          <a:xfrm>
            <a:off x="10145713" y="3429000"/>
            <a:ext cx="2046287" cy="299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79425" y="512763"/>
            <a:ext cx="11233150" cy="583247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8" name="文本框 37"/>
          <p:cNvSpPr txBox="1"/>
          <p:nvPr/>
        </p:nvSpPr>
        <p:spPr>
          <a:xfrm>
            <a:off x="8121650" y="512763"/>
            <a:ext cx="3148013" cy="1816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4000" b="1" noProof="1" dirty="0">
                <a:solidFill>
                  <a:srgbClr val="871B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熊孩子体" pitchFamily="2" charset="-122"/>
                <a:ea typeface="字体视界-熊孩子体" pitchFamily="2" charset="-122"/>
                <a:cs typeface="+mn-cs"/>
              </a:rPr>
              <a:t>Lovely Baby</a:t>
            </a:r>
            <a:endParaRPr lang="en-US" altLang="zh-CN" sz="4000" b="1" noProof="1" dirty="0">
              <a:solidFill>
                <a:srgbClr val="871B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熊孩子体" pitchFamily="2" charset="-122"/>
              <a:ea typeface="字体视界-熊孩子体" pitchFamily="2" charset="-122"/>
            </a:endParaRPr>
          </a:p>
          <a:p>
            <a:pPr fontAlgn="auto"/>
            <a:r>
              <a:rPr lang="en-US" altLang="zh-CN" sz="4000" b="1" noProof="1" dirty="0">
                <a:solidFill>
                  <a:srgbClr val="871B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熊孩子体" pitchFamily="2" charset="-122"/>
                <a:ea typeface="字体视界-熊孩子体" pitchFamily="2" charset="-122"/>
                <a:cs typeface="+mn-cs"/>
              </a:rPr>
              <a:t>  </a:t>
            </a:r>
            <a:endParaRPr lang="en-US" altLang="zh-CN" sz="4000" b="1" noProof="1" dirty="0">
              <a:solidFill>
                <a:srgbClr val="871B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熊孩子体" pitchFamily="2" charset="-122"/>
              <a:ea typeface="字体视界-熊孩子体" pitchFamily="2" charset="-122"/>
            </a:endParaRPr>
          </a:p>
          <a:p>
            <a:pPr fontAlgn="auto"/>
            <a:r>
              <a:rPr lang="en-US" altLang="zh-CN" sz="3200" noProof="1" dirty="0">
                <a:solidFill>
                  <a:srgbClr val="871B1E"/>
                </a:solidFill>
                <a:latin typeface="+mn-lt"/>
                <a:ea typeface="+mn-ea"/>
                <a:cs typeface="+mn-cs"/>
              </a:rPr>
              <a:t> </a:t>
            </a:r>
            <a:endParaRPr lang="en-US" altLang="zh-CN" noProof="1" dirty="0">
              <a:solidFill>
                <a:srgbClr val="871B1E"/>
              </a:solidFill>
            </a:endParaRPr>
          </a:p>
        </p:txBody>
      </p:sp>
      <p:sp>
        <p:nvSpPr>
          <p:cNvPr id="39" name="矩形 38"/>
          <p:cNvSpPr/>
          <p:nvPr>
            <p:custDataLst>
              <p:tags r:id="rId11"/>
            </p:custDataLst>
          </p:nvPr>
        </p:nvSpPr>
        <p:spPr>
          <a:xfrm>
            <a:off x="1245870" y="2372360"/>
            <a:ext cx="10466705" cy="302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200000"/>
              </a:lnSpc>
            </a:pPr>
            <a:r>
              <a:rPr lang="en-US" altLang="zh-CN" sz="2800" dirty="0">
                <a:solidFill>
                  <a:srgbClr val="885742"/>
                </a:solidFill>
                <a:latin typeface="等线" charset="0"/>
                <a:ea typeface="+mn-ea"/>
                <a:sym typeface="等线" charset="0"/>
              </a:rPr>
              <a:t>  </a:t>
            </a:r>
            <a:r>
              <a:rPr lang="en-US" altLang="zh-CN" sz="4000" b="1" dirty="0">
                <a:solidFill>
                  <a:srgbClr val="885742"/>
                </a:solidFill>
                <a:latin typeface="等线" charset="0"/>
                <a:ea typeface="+mn-ea"/>
                <a:sym typeface="等线" charset="0"/>
              </a:rPr>
              <a:t>活动准备：干冰、手套、容器、冰块、水盆</a:t>
            </a:r>
            <a:endParaRPr lang="en-US" altLang="zh-CN" sz="4000" b="1" dirty="0">
              <a:solidFill>
                <a:srgbClr val="885742"/>
              </a:solidFill>
              <a:latin typeface="等线" charset="0"/>
              <a:ea typeface="+mn-ea"/>
              <a:sym typeface="等线" charset="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161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3"/>
          <p:cNvPicPr>
            <a:picLocks noChangeAspect="1"/>
          </p:cNvPicPr>
          <p:nvPr/>
        </p:nvPicPr>
        <p:blipFill>
          <a:blip r:embed="rId1"/>
          <a:srcRect l="10118" t="10081" r="2798" b="283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55624" t="78522"/>
          <a:stretch>
            <a:fillRect/>
          </a:stretch>
        </p:blipFill>
        <p:spPr>
          <a:xfrm>
            <a:off x="6781800" y="5384800"/>
            <a:ext cx="5410200" cy="147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69632" r="50000"/>
          <a:stretch>
            <a:fillRect/>
          </a:stretch>
        </p:blipFill>
        <p:spPr>
          <a:xfrm>
            <a:off x="-39687" y="5010150"/>
            <a:ext cx="5410200" cy="184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33231" t="76299" r="35104"/>
          <a:stretch>
            <a:fillRect/>
          </a:stretch>
        </p:blipFill>
        <p:spPr>
          <a:xfrm>
            <a:off x="4410075" y="5438775"/>
            <a:ext cx="3371850" cy="141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rcRect l="58438" r="4478" b="82780"/>
          <a:stretch>
            <a:fillRect/>
          </a:stretch>
        </p:blipFill>
        <p:spPr>
          <a:xfrm>
            <a:off x="7348538" y="-28575"/>
            <a:ext cx="4521200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rcRect l="10417" r="42813" b="69632"/>
          <a:stretch>
            <a:fillRect/>
          </a:stretch>
        </p:blipFill>
        <p:spPr>
          <a:xfrm>
            <a:off x="2386013" y="0"/>
            <a:ext cx="5003800" cy="182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rcRect t="11107" r="81876" b="19441"/>
          <a:stretch>
            <a:fillRect/>
          </a:stretch>
        </p:blipFill>
        <p:spPr>
          <a:xfrm>
            <a:off x="0" y="762000"/>
            <a:ext cx="2209800" cy="476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rcRect t="-6" r="69167" b="78893"/>
          <a:stretch>
            <a:fillRect/>
          </a:stretch>
        </p:blipFill>
        <p:spPr>
          <a:xfrm>
            <a:off x="0" y="0"/>
            <a:ext cx="3759200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rcRect l="81146" b="56297"/>
          <a:stretch>
            <a:fillRect/>
          </a:stretch>
        </p:blipFill>
        <p:spPr>
          <a:xfrm>
            <a:off x="9907588" y="0"/>
            <a:ext cx="2298700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0"/>
          <a:srcRect l="83211" t="50000" b="6297"/>
          <a:stretch>
            <a:fillRect/>
          </a:stretch>
        </p:blipFill>
        <p:spPr>
          <a:xfrm>
            <a:off x="10145713" y="3429000"/>
            <a:ext cx="2046287" cy="299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550863" y="561975"/>
            <a:ext cx="11233150" cy="583247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9" name="文本框 28"/>
          <p:cNvSpPr txBox="1"/>
          <p:nvPr/>
        </p:nvSpPr>
        <p:spPr>
          <a:xfrm>
            <a:off x="6110288" y="690563"/>
            <a:ext cx="3408363" cy="1323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4800" b="1" noProof="1" dirty="0">
                <a:solidFill>
                  <a:srgbClr val="871B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熊孩子体" pitchFamily="2" charset="-122"/>
                <a:ea typeface="字体视界-熊孩子体" pitchFamily="2" charset="-122"/>
                <a:cs typeface="+mn-cs"/>
              </a:rPr>
              <a:t>Happy Baby</a:t>
            </a:r>
            <a:endParaRPr lang="en-US" altLang="zh-CN" sz="4800" b="1" noProof="1" dirty="0">
              <a:solidFill>
                <a:srgbClr val="871B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熊孩子体" pitchFamily="2" charset="-122"/>
              <a:ea typeface="字体视界-熊孩子体" pitchFamily="2" charset="-122"/>
            </a:endParaRPr>
          </a:p>
          <a:p>
            <a:pPr fontAlgn="auto"/>
            <a:r>
              <a:rPr lang="en-US" altLang="zh-CN" sz="3200" noProof="1" dirty="0">
                <a:solidFill>
                  <a:srgbClr val="871B1E"/>
                </a:solidFill>
                <a:latin typeface="+mn-lt"/>
                <a:ea typeface="+mn-ea"/>
                <a:cs typeface="+mn-cs"/>
              </a:rPr>
              <a:t> </a:t>
            </a:r>
            <a:endParaRPr lang="en-US" altLang="zh-CN" noProof="1" dirty="0">
              <a:solidFill>
                <a:srgbClr val="871B1E"/>
              </a:solidFill>
            </a:endParaRPr>
          </a:p>
        </p:txBody>
      </p:sp>
      <p:sp>
        <p:nvSpPr>
          <p:cNvPr id="31" name="矩形 30"/>
          <p:cNvSpPr/>
          <p:nvPr>
            <p:custDataLst>
              <p:tags r:id="rId11"/>
            </p:custDataLst>
          </p:nvPr>
        </p:nvSpPr>
        <p:spPr>
          <a:xfrm>
            <a:off x="1242695" y="1415098"/>
            <a:ext cx="101377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88574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charset="0"/>
              </a:rPr>
              <a:t>活动过程：</a:t>
            </a:r>
            <a:endParaRPr lang="zh-CN" altLang="en-US" sz="2800" dirty="0">
              <a:solidFill>
                <a:srgbClr val="88574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88574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charset="0"/>
              </a:rPr>
              <a:t>1.谈话导入</a:t>
            </a:r>
            <a:endParaRPr lang="zh-CN" altLang="en-US" sz="2800" dirty="0">
              <a:solidFill>
                <a:srgbClr val="88574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88574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charset="0"/>
              </a:rPr>
              <a:t>教师：欢迎小朋友们来到神奇的科学小课堂！那我请问小朋友们你们在生活当中见过哪些冰冰凉凉的东西呢？</a:t>
            </a:r>
            <a:endParaRPr lang="zh-CN" altLang="en-US" sz="2800" dirty="0">
              <a:solidFill>
                <a:srgbClr val="88574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88574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charset="0"/>
              </a:rPr>
              <a:t>  小朋友们举手，自由探讨回答问题。</a:t>
            </a:r>
            <a:endParaRPr lang="zh-CN" altLang="en-US" sz="2800" dirty="0">
              <a:solidFill>
                <a:srgbClr val="88574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88574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等线" charset="0"/>
              </a:rPr>
              <a:t>  (小朋友们回答的都很好）</a:t>
            </a:r>
            <a:endParaRPr lang="zh-CN" altLang="en-US" sz="2800" dirty="0">
              <a:solidFill>
                <a:srgbClr val="88574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等线" charset="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3"/>
          <p:cNvPicPr>
            <a:picLocks noChangeAspect="1"/>
          </p:cNvPicPr>
          <p:nvPr/>
        </p:nvPicPr>
        <p:blipFill>
          <a:blip r:embed="rId1"/>
          <a:srcRect l="10118" t="10081" r="2798" b="283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55624" t="78522"/>
          <a:stretch>
            <a:fillRect/>
          </a:stretch>
        </p:blipFill>
        <p:spPr>
          <a:xfrm>
            <a:off x="6781800" y="5384800"/>
            <a:ext cx="5410200" cy="147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69632" r="50000"/>
          <a:stretch>
            <a:fillRect/>
          </a:stretch>
        </p:blipFill>
        <p:spPr>
          <a:xfrm>
            <a:off x="-39687" y="5010150"/>
            <a:ext cx="5410200" cy="184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33231" t="76299" r="35104"/>
          <a:stretch>
            <a:fillRect/>
          </a:stretch>
        </p:blipFill>
        <p:spPr>
          <a:xfrm>
            <a:off x="4410075" y="5438775"/>
            <a:ext cx="3371850" cy="141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rcRect l="58438" r="4478" b="82780"/>
          <a:stretch>
            <a:fillRect/>
          </a:stretch>
        </p:blipFill>
        <p:spPr>
          <a:xfrm>
            <a:off x="7348538" y="-28575"/>
            <a:ext cx="4521200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rcRect l="10417" r="42813" b="69632"/>
          <a:stretch>
            <a:fillRect/>
          </a:stretch>
        </p:blipFill>
        <p:spPr>
          <a:xfrm>
            <a:off x="2386013" y="0"/>
            <a:ext cx="5003800" cy="182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rcRect t="11107" r="81876" b="19441"/>
          <a:stretch>
            <a:fillRect/>
          </a:stretch>
        </p:blipFill>
        <p:spPr>
          <a:xfrm>
            <a:off x="0" y="762000"/>
            <a:ext cx="2209800" cy="476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rcRect t="-6" r="69167" b="78893"/>
          <a:stretch>
            <a:fillRect/>
          </a:stretch>
        </p:blipFill>
        <p:spPr>
          <a:xfrm>
            <a:off x="0" y="0"/>
            <a:ext cx="3759200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rcRect l="81146" b="56297"/>
          <a:stretch>
            <a:fillRect/>
          </a:stretch>
        </p:blipFill>
        <p:spPr>
          <a:xfrm>
            <a:off x="9907588" y="0"/>
            <a:ext cx="2298700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0"/>
          <a:srcRect l="83211" t="50000" b="6297"/>
          <a:stretch>
            <a:fillRect/>
          </a:stretch>
        </p:blipFill>
        <p:spPr>
          <a:xfrm>
            <a:off x="10145713" y="3429000"/>
            <a:ext cx="2046287" cy="299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79425" y="512763"/>
            <a:ext cx="11233150" cy="583247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3" name="文本框 22"/>
          <p:cNvSpPr txBox="1"/>
          <p:nvPr/>
        </p:nvSpPr>
        <p:spPr>
          <a:xfrm>
            <a:off x="6989763" y="404813"/>
            <a:ext cx="3148013" cy="1816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4000" b="1" noProof="1" dirty="0">
                <a:solidFill>
                  <a:srgbClr val="871B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熊孩子体" pitchFamily="2" charset="-122"/>
                <a:ea typeface="字体视界-熊孩子体" pitchFamily="2" charset="-122"/>
                <a:cs typeface="+mn-cs"/>
              </a:rPr>
              <a:t>Lovely Baby</a:t>
            </a:r>
            <a:endParaRPr lang="en-US" altLang="zh-CN" sz="4000" b="1" noProof="1" dirty="0">
              <a:solidFill>
                <a:srgbClr val="871B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熊孩子体" pitchFamily="2" charset="-122"/>
              <a:ea typeface="字体视界-熊孩子体" pitchFamily="2" charset="-122"/>
            </a:endParaRPr>
          </a:p>
          <a:p>
            <a:pPr fontAlgn="auto"/>
            <a:r>
              <a:rPr lang="en-US" altLang="zh-CN" sz="4000" b="1" noProof="1" dirty="0">
                <a:solidFill>
                  <a:srgbClr val="871B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熊孩子体" pitchFamily="2" charset="-122"/>
                <a:ea typeface="字体视界-熊孩子体" pitchFamily="2" charset="-122"/>
                <a:cs typeface="+mn-cs"/>
              </a:rPr>
              <a:t>  </a:t>
            </a:r>
            <a:endParaRPr lang="en-US" altLang="zh-CN" sz="4000" b="1" noProof="1" dirty="0">
              <a:solidFill>
                <a:srgbClr val="871B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熊孩子体" pitchFamily="2" charset="-122"/>
              <a:ea typeface="字体视界-熊孩子体" pitchFamily="2" charset="-122"/>
            </a:endParaRPr>
          </a:p>
          <a:p>
            <a:pPr fontAlgn="auto"/>
            <a:r>
              <a:rPr lang="en-US" altLang="zh-CN" sz="3200" noProof="1" dirty="0">
                <a:solidFill>
                  <a:srgbClr val="871B1E"/>
                </a:solidFill>
                <a:latin typeface="+mn-lt"/>
                <a:ea typeface="+mn-ea"/>
                <a:cs typeface="+mn-cs"/>
              </a:rPr>
              <a:t> </a:t>
            </a:r>
            <a:endParaRPr lang="en-US" altLang="zh-CN" noProof="1" dirty="0">
              <a:solidFill>
                <a:srgbClr val="871B1E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1000" y="4765675"/>
            <a:ext cx="2776538" cy="196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8" name="文本框 2"/>
          <p:cNvSpPr txBox="1"/>
          <p:nvPr/>
        </p:nvSpPr>
        <p:spPr>
          <a:xfrm>
            <a:off x="1187450" y="1232535"/>
            <a:ext cx="860996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等线" charset="0"/>
                <a:ea typeface="+mn-ea"/>
              </a:rPr>
              <a:t>2.接下来：请小朋友们看一下是哪位好朋友来到了我们的科学小课堂呢？小朋友们观察并自由发言。</a:t>
            </a:r>
            <a:endParaRPr lang="zh-CN" altLang="en-US" sz="3200" b="1">
              <a:solidFill>
                <a:schemeClr val="accent2">
                  <a:lumMod val="75000"/>
                </a:schemeClr>
              </a:solidFill>
              <a:latin typeface="等线" charset="0"/>
              <a:ea typeface="+mn-ea"/>
            </a:endParaRPr>
          </a:p>
          <a:p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等线" charset="0"/>
                <a:ea typeface="+mn-ea"/>
              </a:rPr>
              <a:t>3.请小朋友们做好，我们来近距离观察一下，</a:t>
            </a:r>
            <a:endParaRPr lang="zh-CN" altLang="en-US" sz="3200" b="1">
              <a:solidFill>
                <a:schemeClr val="accent2">
                  <a:lumMod val="75000"/>
                </a:schemeClr>
              </a:solidFill>
              <a:latin typeface="等线" charset="0"/>
              <a:ea typeface="+mn-ea"/>
            </a:endParaRPr>
          </a:p>
          <a:p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等线" charset="0"/>
                <a:ea typeface="+mn-ea"/>
              </a:rPr>
              <a:t>提问：</a:t>
            </a: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Calibri" panose="020F0502020204030204" charset="0"/>
                <a:ea typeface="+mn-ea"/>
              </a:rPr>
              <a:t>①</a:t>
            </a: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等线" charset="0"/>
                <a:ea typeface="+mn-ea"/>
              </a:rPr>
              <a:t>它是什么颜色的？</a:t>
            </a:r>
            <a:endParaRPr lang="zh-CN" altLang="en-US" sz="3200" b="1">
              <a:solidFill>
                <a:schemeClr val="accent2">
                  <a:lumMod val="75000"/>
                </a:schemeClr>
              </a:solidFill>
              <a:latin typeface="等线" charset="0"/>
              <a:ea typeface="+mn-ea"/>
            </a:endParaRPr>
          </a:p>
          <a:p>
            <a:r>
              <a:rPr lang="en-US" altLang="zh-CN" sz="3200" b="1">
                <a:solidFill>
                  <a:schemeClr val="accent2">
                    <a:lumMod val="75000"/>
                  </a:schemeClr>
                </a:solidFill>
                <a:latin typeface="等线" charset="0"/>
                <a:ea typeface="+mn-ea"/>
              </a:rPr>
              <a:t>      </a:t>
            </a: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Calibri" panose="020F0502020204030204" charset="0"/>
                <a:ea typeface="+mn-ea"/>
              </a:rPr>
              <a:t>②</a:t>
            </a: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等线" charset="0"/>
                <a:ea typeface="+mn-ea"/>
              </a:rPr>
              <a:t>观察老师的手有直接触碰到它吗？</a:t>
            </a:r>
            <a:endParaRPr lang="zh-CN" altLang="en-US" sz="3200" b="1">
              <a:solidFill>
                <a:schemeClr val="accent2">
                  <a:lumMod val="75000"/>
                </a:schemeClr>
              </a:solidFill>
              <a:latin typeface="等线" charset="0"/>
              <a:ea typeface="+mn-ea"/>
            </a:endParaRPr>
          </a:p>
          <a:p>
            <a:r>
              <a:rPr lang="en-US" altLang="zh-CN" sz="3200" b="1">
                <a:solidFill>
                  <a:schemeClr val="accent2">
                    <a:lumMod val="75000"/>
                  </a:schemeClr>
                </a:solidFill>
                <a:latin typeface="等线" charset="0"/>
                <a:ea typeface="+mn-ea"/>
              </a:rPr>
              <a:t>      </a:t>
            </a:r>
            <a:r>
              <a:rPr lang="en-US" altLang="zh-CN" sz="3200" b="1">
                <a:solidFill>
                  <a:schemeClr val="accent2">
                    <a:lumMod val="75000"/>
                  </a:schemeClr>
                </a:solidFill>
                <a:latin typeface="Calibri" panose="020F0502020204030204" charset="0"/>
                <a:ea typeface="+mn-ea"/>
              </a:rPr>
              <a:t>③</a:t>
            </a: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等线" charset="0"/>
                <a:ea typeface="+mn-ea"/>
              </a:rPr>
              <a:t>我是带着什么？</a:t>
            </a:r>
            <a:endParaRPr lang="zh-CN" altLang="en-US" sz="3200" b="1">
              <a:solidFill>
                <a:schemeClr val="accent2">
                  <a:lumMod val="75000"/>
                </a:schemeClr>
              </a:solidFill>
              <a:latin typeface="等线" charset="0"/>
              <a:ea typeface="+mn-ea"/>
            </a:endParaRPr>
          </a:p>
          <a:p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等线" charset="0"/>
                <a:ea typeface="+mn-ea"/>
              </a:rPr>
              <a:t>4.今天来到我们课堂的好朋友叫做干冰。</a:t>
            </a:r>
            <a:endParaRPr lang="zh-CN" altLang="en-US" sz="3200" b="1">
              <a:solidFill>
                <a:schemeClr val="accent2">
                  <a:lumMod val="75000"/>
                </a:schemeClr>
              </a:solidFill>
              <a:latin typeface="等线" charset="0"/>
              <a:ea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3"/>
          <p:cNvPicPr>
            <a:picLocks noChangeAspect="1"/>
          </p:cNvPicPr>
          <p:nvPr/>
        </p:nvPicPr>
        <p:blipFill>
          <a:blip r:embed="rId1"/>
          <a:srcRect l="10118" t="10081" r="2798" b="283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55624" t="78522"/>
          <a:stretch>
            <a:fillRect/>
          </a:stretch>
        </p:blipFill>
        <p:spPr>
          <a:xfrm>
            <a:off x="6781800" y="5384800"/>
            <a:ext cx="5410200" cy="147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69632" r="50000"/>
          <a:stretch>
            <a:fillRect/>
          </a:stretch>
        </p:blipFill>
        <p:spPr>
          <a:xfrm>
            <a:off x="-39687" y="5010150"/>
            <a:ext cx="5410200" cy="184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33231" t="76299" r="35104"/>
          <a:stretch>
            <a:fillRect/>
          </a:stretch>
        </p:blipFill>
        <p:spPr>
          <a:xfrm>
            <a:off x="4410075" y="5438775"/>
            <a:ext cx="3371850" cy="141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rcRect l="58438" r="4478" b="82780"/>
          <a:stretch>
            <a:fillRect/>
          </a:stretch>
        </p:blipFill>
        <p:spPr>
          <a:xfrm>
            <a:off x="7348538" y="-28575"/>
            <a:ext cx="4521200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rcRect l="10417" r="42813" b="69632"/>
          <a:stretch>
            <a:fillRect/>
          </a:stretch>
        </p:blipFill>
        <p:spPr>
          <a:xfrm>
            <a:off x="2386013" y="0"/>
            <a:ext cx="5003800" cy="182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rcRect t="11107" r="81876" b="19441"/>
          <a:stretch>
            <a:fillRect/>
          </a:stretch>
        </p:blipFill>
        <p:spPr>
          <a:xfrm>
            <a:off x="0" y="762000"/>
            <a:ext cx="2209800" cy="476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rcRect t="-6" r="69167" b="78893"/>
          <a:stretch>
            <a:fillRect/>
          </a:stretch>
        </p:blipFill>
        <p:spPr>
          <a:xfrm>
            <a:off x="0" y="0"/>
            <a:ext cx="3759200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rcRect l="81146" b="56297"/>
          <a:stretch>
            <a:fillRect/>
          </a:stretch>
        </p:blipFill>
        <p:spPr>
          <a:xfrm>
            <a:off x="9907588" y="0"/>
            <a:ext cx="2298700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0"/>
          <a:srcRect l="83211" t="50000" b="6297"/>
          <a:stretch>
            <a:fillRect/>
          </a:stretch>
        </p:blipFill>
        <p:spPr>
          <a:xfrm>
            <a:off x="10145713" y="3429000"/>
            <a:ext cx="2046287" cy="299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79425" y="512763"/>
            <a:ext cx="11233150" cy="583247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3" name="文本框 22"/>
          <p:cNvSpPr txBox="1"/>
          <p:nvPr/>
        </p:nvSpPr>
        <p:spPr>
          <a:xfrm>
            <a:off x="768350" y="723900"/>
            <a:ext cx="3148013" cy="1816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4000" b="1" noProof="1" dirty="0">
                <a:solidFill>
                  <a:srgbClr val="871B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熊孩子体" pitchFamily="2" charset="-122"/>
                <a:ea typeface="字体视界-熊孩子体" pitchFamily="2" charset="-122"/>
                <a:cs typeface="+mn-cs"/>
              </a:rPr>
              <a:t>Lovely Baby</a:t>
            </a:r>
            <a:endParaRPr lang="en-US" altLang="zh-CN" sz="4000" b="1" noProof="1" dirty="0">
              <a:solidFill>
                <a:srgbClr val="871B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熊孩子体" pitchFamily="2" charset="-122"/>
              <a:ea typeface="字体视界-熊孩子体" pitchFamily="2" charset="-122"/>
            </a:endParaRPr>
          </a:p>
          <a:p>
            <a:pPr fontAlgn="auto"/>
            <a:r>
              <a:rPr lang="en-US" altLang="zh-CN" sz="4000" b="1" noProof="1" dirty="0">
                <a:solidFill>
                  <a:srgbClr val="871B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熊孩子体" pitchFamily="2" charset="-122"/>
                <a:ea typeface="字体视界-熊孩子体" pitchFamily="2" charset="-122"/>
                <a:cs typeface="+mn-cs"/>
              </a:rPr>
              <a:t>  </a:t>
            </a:r>
            <a:endParaRPr lang="en-US" altLang="zh-CN" sz="4000" b="1" noProof="1" dirty="0">
              <a:solidFill>
                <a:srgbClr val="871B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熊孩子体" pitchFamily="2" charset="-122"/>
              <a:ea typeface="字体视界-熊孩子体" pitchFamily="2" charset="-122"/>
            </a:endParaRPr>
          </a:p>
          <a:p>
            <a:pPr fontAlgn="auto"/>
            <a:r>
              <a:rPr lang="en-US" altLang="zh-CN" sz="3200" noProof="1" dirty="0">
                <a:solidFill>
                  <a:srgbClr val="871B1E"/>
                </a:solidFill>
                <a:latin typeface="+mn-lt"/>
                <a:ea typeface="+mn-ea"/>
                <a:cs typeface="+mn-cs"/>
              </a:rPr>
              <a:t> </a:t>
            </a:r>
            <a:endParaRPr lang="en-US" altLang="zh-CN" noProof="1" dirty="0">
              <a:solidFill>
                <a:srgbClr val="871B1E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43825" y="3657600"/>
            <a:ext cx="4008438" cy="2863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82" name="文本框 2"/>
          <p:cNvSpPr txBox="1"/>
          <p:nvPr/>
        </p:nvSpPr>
        <p:spPr>
          <a:xfrm>
            <a:off x="1468438" y="1447800"/>
            <a:ext cx="9158287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等线" charset="0"/>
                <a:ea typeface="+mn-ea"/>
              </a:rPr>
              <a:t>4.今天来到我们课堂的好朋友叫做干冰。</a:t>
            </a:r>
            <a:endParaRPr lang="zh-CN" altLang="en-US" sz="2800" b="1">
              <a:solidFill>
                <a:schemeClr val="accent2">
                  <a:lumMod val="75000"/>
                </a:schemeClr>
              </a:solidFill>
              <a:latin typeface="等线" charset="0"/>
              <a:ea typeface="+mn-ea"/>
            </a:endParaRPr>
          </a:p>
          <a:p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等线" charset="0"/>
                <a:ea typeface="+mn-ea"/>
              </a:rPr>
              <a:t>     它要比我们的雪糕、冰淇淋还要冰还要凉，因为它的温度是零下78.5度。</a:t>
            </a:r>
            <a:endParaRPr lang="zh-CN" altLang="en-US" sz="2800" b="1">
              <a:solidFill>
                <a:schemeClr val="accent2">
                  <a:lumMod val="75000"/>
                </a:schemeClr>
              </a:solidFill>
              <a:latin typeface="等线" charset="0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51940" y="2894965"/>
            <a:ext cx="872299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accent2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5.接下来请小朋友看一看，老师把干冰放在我们的器皿的水里面会发生什么现象呢?</a:t>
            </a:r>
            <a:endParaRPr lang="zh-CN" altLang="en-US" sz="2800">
              <a:solidFill>
                <a:schemeClr val="accent2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solidFill>
                  <a:schemeClr val="accent2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教师提问：你看到了哪些现象呢？小朋友们自由回答！</a:t>
            </a:r>
            <a:endParaRPr lang="zh-CN" altLang="en-US" sz="2800">
              <a:solidFill>
                <a:schemeClr val="accent2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solidFill>
                  <a:schemeClr val="accent2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提问：刚刚产生的白色气体是什么？二氧化碳。二氧化碳是无毒气体。</a:t>
            </a:r>
            <a:endParaRPr lang="zh-CN" altLang="en-US" sz="2800">
              <a:solidFill>
                <a:schemeClr val="accent2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3"/>
          <p:cNvPicPr>
            <a:picLocks noChangeAspect="1"/>
          </p:cNvPicPr>
          <p:nvPr/>
        </p:nvPicPr>
        <p:blipFill>
          <a:blip r:embed="rId1"/>
          <a:srcRect l="10118" t="10081" r="2798" b="283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55624" t="78522"/>
          <a:stretch>
            <a:fillRect/>
          </a:stretch>
        </p:blipFill>
        <p:spPr>
          <a:xfrm>
            <a:off x="6781800" y="5384800"/>
            <a:ext cx="5410200" cy="147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69632" r="50000"/>
          <a:stretch>
            <a:fillRect/>
          </a:stretch>
        </p:blipFill>
        <p:spPr>
          <a:xfrm>
            <a:off x="-39687" y="5010150"/>
            <a:ext cx="5410200" cy="184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33231" t="76299" r="35104"/>
          <a:stretch>
            <a:fillRect/>
          </a:stretch>
        </p:blipFill>
        <p:spPr>
          <a:xfrm>
            <a:off x="4410075" y="5438775"/>
            <a:ext cx="3371850" cy="141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rcRect l="58438" r="4478" b="82780"/>
          <a:stretch>
            <a:fillRect/>
          </a:stretch>
        </p:blipFill>
        <p:spPr>
          <a:xfrm>
            <a:off x="7348538" y="-28575"/>
            <a:ext cx="4521200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rcRect l="10417" r="42813" b="69632"/>
          <a:stretch>
            <a:fillRect/>
          </a:stretch>
        </p:blipFill>
        <p:spPr>
          <a:xfrm>
            <a:off x="2386013" y="0"/>
            <a:ext cx="5003800" cy="182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rcRect t="11107" r="81876" b="19441"/>
          <a:stretch>
            <a:fillRect/>
          </a:stretch>
        </p:blipFill>
        <p:spPr>
          <a:xfrm>
            <a:off x="0" y="762000"/>
            <a:ext cx="2209800" cy="476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rcRect t="-6" r="69167" b="78893"/>
          <a:stretch>
            <a:fillRect/>
          </a:stretch>
        </p:blipFill>
        <p:spPr>
          <a:xfrm>
            <a:off x="0" y="0"/>
            <a:ext cx="3759200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rcRect l="81146" b="56297"/>
          <a:stretch>
            <a:fillRect/>
          </a:stretch>
        </p:blipFill>
        <p:spPr>
          <a:xfrm>
            <a:off x="9907588" y="0"/>
            <a:ext cx="2298700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0"/>
          <a:srcRect l="83211" t="50000" b="6297"/>
          <a:stretch>
            <a:fillRect/>
          </a:stretch>
        </p:blipFill>
        <p:spPr>
          <a:xfrm>
            <a:off x="10145713" y="3429000"/>
            <a:ext cx="2046287" cy="299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550863" y="561975"/>
            <a:ext cx="11233150" cy="583247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3" name="文本框 22"/>
          <p:cNvSpPr txBox="1"/>
          <p:nvPr/>
        </p:nvSpPr>
        <p:spPr>
          <a:xfrm>
            <a:off x="768350" y="723900"/>
            <a:ext cx="3148013" cy="1816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4000" b="1" noProof="1" dirty="0">
                <a:solidFill>
                  <a:srgbClr val="871B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熊孩子体" pitchFamily="2" charset="-122"/>
                <a:ea typeface="字体视界-熊孩子体" pitchFamily="2" charset="-122"/>
                <a:cs typeface="+mn-cs"/>
              </a:rPr>
              <a:t>Lovely Baby</a:t>
            </a:r>
            <a:endParaRPr lang="en-US" altLang="zh-CN" sz="4000" b="1" noProof="1" dirty="0">
              <a:solidFill>
                <a:srgbClr val="871B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熊孩子体" pitchFamily="2" charset="-122"/>
              <a:ea typeface="字体视界-熊孩子体" pitchFamily="2" charset="-122"/>
            </a:endParaRPr>
          </a:p>
          <a:p>
            <a:pPr fontAlgn="auto"/>
            <a:r>
              <a:rPr lang="en-US" altLang="zh-CN" sz="4000" b="1" noProof="1" dirty="0">
                <a:solidFill>
                  <a:srgbClr val="871B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熊孩子体" pitchFamily="2" charset="-122"/>
                <a:ea typeface="字体视界-熊孩子体" pitchFamily="2" charset="-122"/>
                <a:cs typeface="+mn-cs"/>
              </a:rPr>
              <a:t>  </a:t>
            </a:r>
            <a:endParaRPr lang="en-US" altLang="zh-CN" sz="4000" b="1" noProof="1" dirty="0">
              <a:solidFill>
                <a:srgbClr val="871B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熊孩子体" pitchFamily="2" charset="-122"/>
              <a:ea typeface="字体视界-熊孩子体" pitchFamily="2" charset="-122"/>
            </a:endParaRPr>
          </a:p>
          <a:p>
            <a:pPr fontAlgn="auto"/>
            <a:r>
              <a:rPr lang="en-US" altLang="zh-CN" sz="3200" noProof="1" dirty="0">
                <a:solidFill>
                  <a:srgbClr val="871B1E"/>
                </a:solidFill>
                <a:latin typeface="+mn-lt"/>
                <a:ea typeface="+mn-ea"/>
                <a:cs typeface="+mn-cs"/>
              </a:rPr>
              <a:t> </a:t>
            </a:r>
            <a:endParaRPr lang="en-US" altLang="zh-CN" noProof="1" dirty="0">
              <a:solidFill>
                <a:srgbClr val="871B1E"/>
              </a:solidFill>
            </a:endParaRPr>
          </a:p>
        </p:txBody>
      </p:sp>
      <p:sp>
        <p:nvSpPr>
          <p:cNvPr id="8205" name="文本框 2"/>
          <p:cNvSpPr txBox="1"/>
          <p:nvPr/>
        </p:nvSpPr>
        <p:spPr>
          <a:xfrm>
            <a:off x="1638300" y="2139950"/>
            <a:ext cx="927544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5400">
                <a:solidFill>
                  <a:schemeClr val="accent2">
                    <a:lumMod val="75000"/>
                  </a:schemeClr>
                </a:solidFill>
                <a:latin typeface="等线" charset="0"/>
                <a:ea typeface="+mn-ea"/>
              </a:rPr>
              <a:t>6.请小朋友们动手做一做干冰实验吧！</a:t>
            </a:r>
            <a:endParaRPr lang="zh-CN" altLang="en-US" sz="5400">
              <a:solidFill>
                <a:schemeClr val="accent2">
                  <a:lumMod val="75000"/>
                </a:schemeClr>
              </a:solidFill>
              <a:latin typeface="等线" charset="0"/>
              <a:ea typeface="+mn-ea"/>
            </a:endParaRPr>
          </a:p>
          <a:p>
            <a:r>
              <a:rPr lang="zh-CN" altLang="en-US" sz="5400">
                <a:solidFill>
                  <a:schemeClr val="accent2">
                    <a:lumMod val="75000"/>
                  </a:schemeClr>
                </a:solidFill>
                <a:latin typeface="等线" charset="0"/>
                <a:ea typeface="+mn-ea"/>
              </a:rPr>
              <a:t>活动延伸：与冰块做比较！</a:t>
            </a:r>
            <a:endParaRPr lang="zh-CN" altLang="en-US" sz="5400">
              <a:solidFill>
                <a:schemeClr val="accent2">
                  <a:lumMod val="75000"/>
                </a:schemeClr>
              </a:solidFill>
              <a:latin typeface="等线" charset="0"/>
              <a:ea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3"/>
          <p:cNvPicPr>
            <a:picLocks noChangeAspect="1"/>
          </p:cNvPicPr>
          <p:nvPr/>
        </p:nvPicPr>
        <p:blipFill>
          <a:blip r:embed="rId1"/>
          <a:srcRect l="10118" t="10081" r="2798" b="283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55624" t="78522"/>
          <a:stretch>
            <a:fillRect/>
          </a:stretch>
        </p:blipFill>
        <p:spPr>
          <a:xfrm>
            <a:off x="6781800" y="5384800"/>
            <a:ext cx="5410200" cy="147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69632" r="50000"/>
          <a:stretch>
            <a:fillRect/>
          </a:stretch>
        </p:blipFill>
        <p:spPr>
          <a:xfrm>
            <a:off x="-39687" y="5010150"/>
            <a:ext cx="5410200" cy="184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33231" t="76299" r="35104"/>
          <a:stretch>
            <a:fillRect/>
          </a:stretch>
        </p:blipFill>
        <p:spPr>
          <a:xfrm>
            <a:off x="4410075" y="5438775"/>
            <a:ext cx="3371850" cy="141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rcRect l="58438" r="4478" b="82780"/>
          <a:stretch>
            <a:fillRect/>
          </a:stretch>
        </p:blipFill>
        <p:spPr>
          <a:xfrm>
            <a:off x="7348538" y="-28575"/>
            <a:ext cx="4521200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rcRect l="10417" r="42813" b="69632"/>
          <a:stretch>
            <a:fillRect/>
          </a:stretch>
        </p:blipFill>
        <p:spPr>
          <a:xfrm>
            <a:off x="2386013" y="0"/>
            <a:ext cx="5003800" cy="182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rcRect t="11107" r="81876" b="19441"/>
          <a:stretch>
            <a:fillRect/>
          </a:stretch>
        </p:blipFill>
        <p:spPr>
          <a:xfrm>
            <a:off x="0" y="762000"/>
            <a:ext cx="2209800" cy="476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rcRect t="-6" r="69167" b="78893"/>
          <a:stretch>
            <a:fillRect/>
          </a:stretch>
        </p:blipFill>
        <p:spPr>
          <a:xfrm>
            <a:off x="0" y="0"/>
            <a:ext cx="3759200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rcRect l="81146" b="56297"/>
          <a:stretch>
            <a:fillRect/>
          </a:stretch>
        </p:blipFill>
        <p:spPr>
          <a:xfrm>
            <a:off x="9907588" y="0"/>
            <a:ext cx="2298700" cy="299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2959100" y="1470025"/>
            <a:ext cx="1954213" cy="2216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13800" dirty="0">
                <a:solidFill>
                  <a:srgbClr val="871B1E"/>
                </a:solidFill>
                <a:latin typeface="字体视界-美好体" pitchFamily="2" charset="-122"/>
                <a:ea typeface="字体视界-美好体" pitchFamily="2" charset="-122"/>
              </a:rPr>
              <a:t>感</a:t>
            </a:r>
            <a:endParaRPr lang="zh-CN" altLang="en-US" sz="13800" dirty="0">
              <a:solidFill>
                <a:srgbClr val="871B1E"/>
              </a:solidFill>
              <a:latin typeface="字体视界-美好体" pitchFamily="2" charset="-122"/>
              <a:ea typeface="字体视界-美好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40250" y="2082800"/>
            <a:ext cx="1658938" cy="18621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11500" dirty="0">
                <a:solidFill>
                  <a:srgbClr val="871B1E"/>
                </a:solidFill>
                <a:latin typeface="字体视界-美好体" pitchFamily="2" charset="-122"/>
                <a:ea typeface="字体视界-美好体" pitchFamily="2" charset="-122"/>
              </a:rPr>
              <a:t>谢</a:t>
            </a:r>
            <a:endParaRPr lang="zh-CN" altLang="en-US" sz="11500" dirty="0">
              <a:solidFill>
                <a:srgbClr val="871B1E"/>
              </a:solidFill>
              <a:latin typeface="字体视界-美好体" pitchFamily="2" charset="-122"/>
              <a:ea typeface="字体视界-美好体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029325" y="1536700"/>
            <a:ext cx="1658938" cy="18621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11500" dirty="0">
                <a:solidFill>
                  <a:srgbClr val="871B1E"/>
                </a:solidFill>
                <a:latin typeface="字体视界-美好体" pitchFamily="2" charset="-122"/>
                <a:ea typeface="字体视界-美好体" pitchFamily="2" charset="-122"/>
              </a:rPr>
              <a:t>观</a:t>
            </a:r>
            <a:endParaRPr lang="zh-CN" altLang="en-US" sz="11500" dirty="0">
              <a:solidFill>
                <a:srgbClr val="871B1E"/>
              </a:solidFill>
              <a:latin typeface="字体视界-美好体" pitchFamily="2" charset="-122"/>
              <a:ea typeface="字体视界-美好体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505700" y="1562100"/>
            <a:ext cx="1658938" cy="18621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11500" dirty="0">
                <a:solidFill>
                  <a:srgbClr val="871B1E"/>
                </a:solidFill>
                <a:latin typeface="字体视界-美好体" pitchFamily="2" charset="-122"/>
                <a:ea typeface="字体视界-美好体" pitchFamily="2" charset="-122"/>
              </a:rPr>
              <a:t>看</a:t>
            </a:r>
            <a:endParaRPr lang="zh-CN" altLang="en-US" sz="11500" dirty="0">
              <a:solidFill>
                <a:srgbClr val="871B1E"/>
              </a:solidFill>
              <a:latin typeface="字体视界-美好体" pitchFamily="2" charset="-122"/>
              <a:ea typeface="字体视界-美好体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338888" y="3333433"/>
            <a:ext cx="3262312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dirty="0">
                <a:solidFill>
                  <a:srgbClr val="871B1E"/>
                </a:solidFill>
                <a:latin typeface="字体视界-美好体" pitchFamily="2" charset="-122"/>
                <a:ea typeface="字体视界-美好体" pitchFamily="2" charset="-122"/>
              </a:rPr>
              <a:t>伴你一同成长</a:t>
            </a:r>
            <a:endParaRPr lang="zh-CN" altLang="en-US" sz="4000" dirty="0">
              <a:solidFill>
                <a:srgbClr val="871B1E"/>
              </a:solidFill>
              <a:latin typeface="字体视界-美好体" pitchFamily="2" charset="-122"/>
              <a:ea typeface="字体视界-美好体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51375" y="2071688"/>
            <a:ext cx="16875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871B1E"/>
                </a:solidFill>
                <a:latin typeface="字体视界-美好体" pitchFamily="2" charset="-122"/>
                <a:ea typeface="字体视界-美好体" pitchFamily="2" charset="-122"/>
              </a:rPr>
              <a:t>Thank you</a:t>
            </a:r>
            <a:endParaRPr lang="zh-CN" altLang="en-US" sz="3200" dirty="0">
              <a:solidFill>
                <a:srgbClr val="871B1E"/>
              </a:solidFill>
              <a:latin typeface="字体视界-美好体" pitchFamily="2" charset="-122"/>
              <a:ea typeface="字体视界-美好体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0"/>
          <a:srcRect l="83211" t="50000" b="6297"/>
          <a:stretch>
            <a:fillRect/>
          </a:stretch>
        </p:blipFill>
        <p:spPr>
          <a:xfrm>
            <a:off x="10145713" y="3429000"/>
            <a:ext cx="2046287" cy="299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113,&quot;width&quot;:5888}"/>
</p:tagLst>
</file>

<file path=ppt/tags/tag2.xml><?xml version="1.0" encoding="utf-8"?>
<p:tagLst xmlns:p="http://schemas.openxmlformats.org/presentationml/2006/main">
  <p:tag name="MH" val="20170506182049"/>
  <p:tag name="MH_LIBRARY" val="GRAPHIC"/>
  <p:tag name="MH_ORDER" val="Rectangle 201"/>
</p:tagLst>
</file>

<file path=ppt/tags/tag3.xml><?xml version="1.0" encoding="utf-8"?>
<p:tagLst xmlns:p="http://schemas.openxmlformats.org/presentationml/2006/main">
  <p:tag name="MH" val="20170506182049"/>
  <p:tag name="MH_LIBRARY" val="GRAPHIC"/>
  <p:tag name="MH_ORDER" val="Rectangle 201"/>
</p:tagLst>
</file>

<file path=ppt/tags/tag4.xml><?xml version="1.0" encoding="utf-8"?>
<p:tagLst xmlns:p="http://schemas.openxmlformats.org/presentationml/2006/main">
  <p:tag name="MH" val="20170506182049"/>
  <p:tag name="MH_LIBRARY" val="GRAPHIC"/>
  <p:tag name="MH_ORDER" val="Rectangle 201"/>
</p:tagLst>
</file>

<file path=ppt/tags/tag5.xml><?xml version="1.0" encoding="utf-8"?>
<p:tagLst xmlns:p="http://schemas.openxmlformats.org/presentationml/2006/main">
  <p:tag name="KSO_WPP_MARK_KEY" val="e7042195-47b4-4e97-bc1e-41b04ec4e508"/>
  <p:tag name="COMMONDATA" val="eyJoZGlkIjoiYTQwZWJiMWMxM2UzNjUxZjdmM2Q0NDI2Y2VkZDg2MTk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629</Words>
  <Application>WPS 演示</Application>
  <PresentationFormat>宽屏</PresentationFormat>
  <Paragraphs>76</Paragraphs>
  <Slides>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字体视界-美好体</vt:lpstr>
      <vt:lpstr>字体视界-熊孩子体</vt:lpstr>
      <vt:lpstr>微软雅黑</vt:lpstr>
      <vt:lpstr>Arial Unicode MS</vt:lpstr>
      <vt:lpstr>等线 Light</vt:lpstr>
      <vt:lpstr>等线</vt:lpstr>
      <vt:lpstr>Calibri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MLOONG</dc:creator>
  <cp:lastModifiedBy>李烁</cp:lastModifiedBy>
  <cp:revision>22</cp:revision>
  <dcterms:created xsi:type="dcterms:W3CDTF">2019-04-09T06:37:00Z</dcterms:created>
  <dcterms:modified xsi:type="dcterms:W3CDTF">2023-04-21T03:45:53Z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72531028B22A4AD8BED15ECA9AEE0A0C_13</vt:lpwstr>
  </property>
  <property fmtid="{D5CDD505-2E9C-101B-9397-08002B2CF9AE}" pid="3" name="KSOProductBuildVer">
    <vt:lpwstr>2052-11.1.0.14036</vt:lpwstr>
  </property>
</Properties>
</file>