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64" r:id="rId4"/>
    <p:sldId id="258" r:id="rId5"/>
    <p:sldId id="260" r:id="rId6"/>
    <p:sldId id="261" r:id="rId7"/>
    <p:sldId id="257" r:id="rId8"/>
  </p:sldIdLst>
  <p:sldSz cx="12192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76D8"/>
    <a:srgbClr val="6C39C7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-95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3A386-DAE9-4A5D-B57D-3E3462E2EB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2798E0-EF80-4FE1-B7CB-435C14F333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/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090A7-ADA7-479C-B00E-5B6D1B3423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5F56C-3473-4FC6-B9D9-8231FB9BC6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435902" y="3802"/>
            <a:ext cx="2429249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98392" y="-3802"/>
            <a:ext cx="2429249" cy="6858000"/>
          </a:xfrm>
          <a:prstGeom prst="rect">
            <a:avLst/>
          </a:prstGeom>
          <a:solidFill>
            <a:srgbClr val="997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5151" y="-3802"/>
            <a:ext cx="2429249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2429249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6" t="520" r="23128" b="37365"/>
          <a:stretch>
            <a:fillRect/>
          </a:stretch>
        </p:blipFill>
        <p:spPr>
          <a:xfrm>
            <a:off x="3312473" y="0"/>
            <a:ext cx="5567053" cy="62796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8143" y="2450306"/>
            <a:ext cx="11415712" cy="3243262"/>
          </a:xfrm>
          <a:prstGeom prst="rect">
            <a:avLst/>
          </a:prstGeom>
          <a:solidFill>
            <a:schemeClr val="bg1"/>
          </a:solidFill>
          <a:ln w="2286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073275" y="3218180"/>
            <a:ext cx="8284845" cy="91440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2400000" algn="tl" rotWithShape="0">
              <a:schemeClr val="tx1">
                <a:alpha val="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汉仪黑荔枝体简" pitchFamily="18" charset="-122"/>
                <a:ea typeface="汉仪黑荔枝体简" pitchFamily="18" charset="-122"/>
              </a:rPr>
              <a:t>社会：垃圾</a:t>
            </a:r>
            <a:r>
              <a:rPr lang="en-US" altLang="zh-CN" sz="5400" b="1">
                <a:latin typeface="汉仪黑荔枝体简" pitchFamily="18" charset="-122"/>
                <a:ea typeface="汉仪黑荔枝体简" pitchFamily="18" charset="-122"/>
              </a:rPr>
              <a:t>分类</a:t>
            </a:r>
            <a:endParaRPr lang="en-US" altLang="zh-CN" sz="5400" b="1">
              <a:latin typeface="汉仪黑荔枝体简" pitchFamily="18" charset="-122"/>
              <a:ea typeface="汉仪黑荔枝体简" pitchFamily="18" charset="-122"/>
            </a:endParaRPr>
          </a:p>
        </p:txBody>
      </p:sp>
      <p:sp>
        <p:nvSpPr>
          <p:cNvPr id="14" name="矩形 23"/>
          <p:cNvSpPr/>
          <p:nvPr/>
        </p:nvSpPr>
        <p:spPr bwMode="auto">
          <a:xfrm>
            <a:off x="5824220" y="4738370"/>
            <a:ext cx="5981700" cy="5029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>
                <a:latin typeface="+mn-ea"/>
                <a:ea typeface="宋体" charset="-122"/>
              </a:rPr>
              <a:t>大班——</a:t>
            </a:r>
            <a:r>
              <a:rPr lang="en-US" altLang="zh-CN" b="1">
                <a:latin typeface="+mn-ea"/>
                <a:ea typeface="宋体" charset="-122"/>
              </a:rPr>
              <a:t>初禹彤</a:t>
            </a:r>
            <a:r>
              <a:rPr lang="en-US" altLang="zh-CN" b="1">
                <a:latin typeface="+mn-ea"/>
              </a:rPr>
              <a:t> </a:t>
            </a:r>
            <a:endParaRPr lang="en-US" altLang="zh-CN" b="1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435902" y="3802"/>
            <a:ext cx="2429249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98392" y="-3802"/>
            <a:ext cx="2429249" cy="6858000"/>
          </a:xfrm>
          <a:prstGeom prst="rect">
            <a:avLst/>
          </a:prstGeom>
          <a:solidFill>
            <a:srgbClr val="997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5151" y="-3802"/>
            <a:ext cx="2429249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2429249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6" t="520" r="23128" b="37365"/>
          <a:stretch>
            <a:fillRect/>
          </a:stretch>
        </p:blipFill>
        <p:spPr>
          <a:xfrm>
            <a:off x="3312473" y="0"/>
            <a:ext cx="5567053" cy="62796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8143" y="2450306"/>
            <a:ext cx="11415712" cy="3243262"/>
          </a:xfrm>
          <a:prstGeom prst="rect">
            <a:avLst/>
          </a:prstGeom>
          <a:solidFill>
            <a:schemeClr val="bg1"/>
          </a:solidFill>
          <a:ln w="2286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37376" y="2963533"/>
            <a:ext cx="8284801" cy="91440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2400000" algn="tl" rotWithShape="0">
              <a:schemeClr val="tx1">
                <a:alpha val="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汉仪黑荔枝体简" pitchFamily="18" charset="-122"/>
                <a:ea typeface="汉仪黑荔枝体简" pitchFamily="18" charset="-122"/>
              </a:rPr>
              <a:t>活动</a:t>
            </a:r>
            <a:r>
              <a:rPr lang="en-US" altLang="zh-CN" sz="5400" b="1">
                <a:latin typeface="汉仪黑荔枝体简" pitchFamily="18" charset="-122"/>
                <a:ea typeface="汉仪黑荔枝体简" pitchFamily="18" charset="-122"/>
              </a:rPr>
              <a:t>目标</a:t>
            </a:r>
            <a:endParaRPr lang="zh-CN" altLang="en-US" sz="5400" b="1">
              <a:latin typeface="汉仪黑荔枝体简" pitchFamily="18" charset="-122"/>
              <a:ea typeface="汉仪黑荔枝体简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70860" y="4071937"/>
            <a:ext cx="6450277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了解可回收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和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不可回收垃圾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，并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进行分类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00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、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树立环保意识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养成分类处理垃圾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的</a:t>
            </a:r>
            <a:r>
              <a:rPr lang="en-US" altLang="zh-CN" sz="2000">
                <a:latin typeface="楷体" pitchFamily="49" charset="-122"/>
                <a:ea typeface="楷体" pitchFamily="49" charset="-122"/>
              </a:rPr>
              <a:t>良好习惯</a:t>
            </a:r>
            <a:r>
              <a:rPr lang="zh-CN" altLang="en-US" sz="200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00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000"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8779" y="441126"/>
            <a:ext cx="11415712" cy="5975747"/>
          </a:xfrm>
          <a:prstGeom prst="rect">
            <a:avLst/>
          </a:prstGeom>
          <a:solidFill>
            <a:schemeClr val="bg1"/>
          </a:solidFill>
          <a:ln w="2286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2023-03-29 12:43:47.618000"/>
          <p:cNvPicPr>
            <a:picLocks noChangeAspect="1"/>
          </p:cNvPicPr>
          <p:nvPr/>
        </p:nvPicPr>
        <p:blipFill>
          <a:blip r:embed="rId1"/>
          <a:srcRect l="-251" r="251"/>
          <a:stretch>
            <a:fillRect/>
          </a:stretch>
        </p:blipFill>
        <p:spPr>
          <a:xfrm>
            <a:off x="6109970" y="1877060"/>
            <a:ext cx="5320030" cy="398335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8537575" y="871220"/>
            <a:ext cx="145224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solidFill>
                  <a:srgbClr val="77AFB0"/>
                </a:solidFill>
                <a:latin typeface="汉仪黑荔枝体简" pitchFamily="18" charset="-122"/>
                <a:ea typeface="汉仪黑荔枝体简" pitchFamily="18" charset="-122"/>
              </a:rPr>
              <a:t>2</a:t>
            </a:r>
            <a:endParaRPr lang="zh-CN" altLang="en-US" sz="6000" b="1">
              <a:solidFill>
                <a:srgbClr val="77AFB0"/>
              </a:solidFill>
              <a:latin typeface="汉仪黑荔枝体简" pitchFamily="18" charset="-122"/>
              <a:ea typeface="汉仪黑荔枝体简" pitchFamily="18" charset="-122"/>
            </a:endParaRPr>
          </a:p>
        </p:txBody>
      </p:sp>
      <p:pic>
        <p:nvPicPr>
          <p:cNvPr id="25" name="图片 24" descr="2023-03-29 12:45:09.831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930" y="1877060"/>
            <a:ext cx="4314190" cy="390271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415540" y="632460"/>
            <a:ext cx="126492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>
                <a:solidFill>
                  <a:srgbClr val="77AFB0"/>
                </a:solidFill>
                <a:latin typeface="汉仪黑荔枝体简" pitchFamily="18" charset="-122"/>
                <a:ea typeface="汉仪黑荔枝体简" pitchFamily="18" charset="-122"/>
              </a:rPr>
              <a:t>1</a:t>
            </a:r>
            <a:endParaRPr lang="en-US" altLang="zh-CN" sz="6000" b="1">
              <a:solidFill>
                <a:srgbClr val="77AFB0"/>
              </a:solidFill>
              <a:latin typeface="汉仪黑荔枝体简" pitchFamily="18" charset="-122"/>
              <a:ea typeface="汉仪黑荔枝体简" pitchFamily="18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8144" y="441126"/>
            <a:ext cx="11415712" cy="5975747"/>
          </a:xfrm>
          <a:prstGeom prst="rect">
            <a:avLst/>
          </a:prstGeom>
          <a:solidFill>
            <a:schemeClr val="bg1"/>
          </a:solidFill>
          <a:ln w="2286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6" t="520" r="23128" b="37365"/>
          <a:stretch>
            <a:fillRect/>
          </a:stretch>
        </p:blipFill>
        <p:spPr>
          <a:xfrm>
            <a:off x="7674769" y="1659375"/>
            <a:ext cx="4517231" cy="5095437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870008" y="1812508"/>
            <a:ext cx="4708288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>
                <a:latin typeface="汉仪粗黑简" charset="0"/>
                <a:ea typeface="汉仪粗黑简" charset="0"/>
              </a:rPr>
              <a:t>乱扔</a:t>
            </a:r>
            <a:r>
              <a:rPr lang="en-US" altLang="zh-CN" sz="3200">
                <a:latin typeface="汉仪粗黑简" charset="0"/>
                <a:ea typeface="汉仪粗黑简" charset="0"/>
              </a:rPr>
              <a:t>垃圾有什么危害</a:t>
            </a:r>
            <a:r>
              <a:rPr lang="zh-CN" altLang="en-US" sz="3200">
                <a:latin typeface="汉仪粗黑简" charset="0"/>
                <a:ea typeface="汉仪粗黑简" charset="0"/>
              </a:rPr>
              <a:t>呢？</a:t>
            </a:r>
            <a:endParaRPr lang="zh-CN" altLang="en-US" sz="3200">
              <a:latin typeface="汉仪粗黑简" charset="0"/>
              <a:ea typeface="汉仪粗黑简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88144" y="441126"/>
            <a:ext cx="11415712" cy="5975747"/>
          </a:xfrm>
          <a:prstGeom prst="rect">
            <a:avLst/>
          </a:prstGeom>
          <a:solidFill>
            <a:schemeClr val="bg1"/>
          </a:solidFill>
          <a:ln w="2286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46" r="80897" b="38077"/>
          <a:stretch>
            <a:fillRect/>
          </a:stretch>
        </p:blipFill>
        <p:spPr>
          <a:xfrm>
            <a:off x="1202531" y="912157"/>
            <a:ext cx="3410403" cy="251684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49838" y="1790085"/>
            <a:ext cx="5122823" cy="1424224"/>
            <a:chOff x="758826" y="1609672"/>
            <a:chExt cx="5397502" cy="1424224"/>
          </a:xfrm>
        </p:grpSpPr>
        <p:sp>
          <p:nvSpPr>
            <p:cNvPr id="6" name="矩形 5"/>
            <p:cNvSpPr/>
            <p:nvPr/>
          </p:nvSpPr>
          <p:spPr>
            <a:xfrm>
              <a:off x="815853" y="1609672"/>
              <a:ext cx="1516062" cy="3962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汉仪良品线简" pitchFamily="18" charset="-122"/>
                  <a:ea typeface="汉仪良品线简" pitchFamily="18" charset="-122"/>
                </a:rPr>
                <a:t>活动</a:t>
              </a:r>
              <a:r>
                <a:rPr lang="en-US" altLang="zh-CN" sz="2000" b="1">
                  <a:latin typeface="汉仪良品线简" pitchFamily="18" charset="-122"/>
                  <a:ea typeface="汉仪良品线简" pitchFamily="18" charset="-122"/>
                </a:rPr>
                <a:t>小结</a:t>
              </a:r>
              <a:r>
                <a:rPr lang="zh-CN" altLang="en-US" sz="2000" b="1">
                  <a:latin typeface="汉仪良品线简" pitchFamily="18" charset="-122"/>
                  <a:ea typeface="汉仪良品线简" pitchFamily="18" charset="-122"/>
                </a:rPr>
                <a:t>：</a:t>
              </a:r>
              <a:endParaRPr lang="zh-CN" altLang="en-US" sz="2000" b="1">
                <a:latin typeface="汉仪良品线简" pitchFamily="18" charset="-122"/>
                <a:ea typeface="汉仪良品线简" pitchFamily="18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58826" y="1982336"/>
              <a:ext cx="5397502" cy="10515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我们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今天学了垃圾分类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可回收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不可回收垃圾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垃圾回收可以让我们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的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生活环境变得干干净净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所以我们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要在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平时不乱扔垃圾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，做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一个爱护环境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的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好孩子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。</a:t>
              </a:r>
              <a:endParaRPr lang="zh-CN" altLang="en-US" sz="1400">
                <a:latin typeface="汉仪良品线简" pitchFamily="18" charset="-122"/>
                <a:ea typeface="汉仪良品线简" pitchFamily="18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46" r="80897" b="38077"/>
          <a:stretch>
            <a:fillRect/>
          </a:stretch>
        </p:blipFill>
        <p:spPr>
          <a:xfrm>
            <a:off x="1202531" y="3176940"/>
            <a:ext cx="3410403" cy="25168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49838" y="4054868"/>
            <a:ext cx="5122823" cy="1744264"/>
            <a:chOff x="758826" y="1609672"/>
            <a:chExt cx="5397502" cy="1744264"/>
          </a:xfrm>
        </p:grpSpPr>
        <p:sp>
          <p:nvSpPr>
            <p:cNvPr id="10" name="矩形 9"/>
            <p:cNvSpPr/>
            <p:nvPr/>
          </p:nvSpPr>
          <p:spPr>
            <a:xfrm>
              <a:off x="815853" y="1609672"/>
              <a:ext cx="1516062" cy="3962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汉仪良品线简" pitchFamily="18" charset="-122"/>
                  <a:ea typeface="汉仪良品线简" pitchFamily="18" charset="-122"/>
                </a:rPr>
                <a:t>活动</a:t>
              </a:r>
              <a:r>
                <a:rPr lang="en-US" altLang="zh-CN" sz="2000" b="1">
                  <a:latin typeface="汉仪良品线简" pitchFamily="18" charset="-122"/>
                  <a:ea typeface="汉仪良品线简" pitchFamily="18" charset="-122"/>
                </a:rPr>
                <a:t>延伸</a:t>
              </a:r>
              <a:r>
                <a:rPr lang="zh-CN" altLang="en-US" sz="2000" b="1">
                  <a:latin typeface="汉仪良品线简" pitchFamily="18" charset="-122"/>
                  <a:ea typeface="汉仪良品线简" pitchFamily="18" charset="-122"/>
                </a:rPr>
                <a:t>：</a:t>
              </a:r>
              <a:endParaRPr lang="zh-CN" altLang="en-US" sz="2000" b="1">
                <a:latin typeface="汉仪良品线简" pitchFamily="18" charset="-122"/>
                <a:ea typeface="汉仪良品线简" pitchFamily="18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8826" y="1982336"/>
              <a:ext cx="5397502" cy="1371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垃圾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分类很重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要，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比如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喝的水瓶，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饮料瓶可以回收制作成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新的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玩具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。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废纸或者废纸箱可以加工成新的图书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小朋友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们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回家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后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可以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家长讨论一下什么东西回收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后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做成什么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第二天来到学校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和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小朋友</a:t>
              </a:r>
              <a:r>
                <a:rPr lang="zh-CN" altLang="en-US" sz="1400">
                  <a:latin typeface="汉仪良品线简" pitchFamily="18" charset="-122"/>
                  <a:ea typeface="汉仪良品线简" pitchFamily="18" charset="-122"/>
                </a:rPr>
                <a:t>们</a:t>
              </a:r>
              <a:r>
                <a:rPr lang="en-US" altLang="zh-CN" sz="1400">
                  <a:latin typeface="汉仪良品线简" pitchFamily="18" charset="-122"/>
                  <a:ea typeface="汉仪良品线简" pitchFamily="18" charset="-122"/>
                </a:rPr>
                <a:t>分享</a:t>
              </a:r>
              <a:endParaRPr lang="en-US" altLang="zh-CN" sz="1400">
                <a:latin typeface="汉仪良品线简" pitchFamily="18" charset="-122"/>
                <a:ea typeface="汉仪良品线简" pitchFamily="18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435902" y="3802"/>
            <a:ext cx="2429249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98392" y="-3802"/>
            <a:ext cx="2429249" cy="6858000"/>
          </a:xfrm>
          <a:prstGeom prst="rect">
            <a:avLst/>
          </a:prstGeom>
          <a:solidFill>
            <a:srgbClr val="997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5151" y="-3802"/>
            <a:ext cx="2429249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0"/>
            <a:ext cx="2429249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06" t="520" r="23128" b="37365"/>
          <a:stretch>
            <a:fillRect/>
          </a:stretch>
        </p:blipFill>
        <p:spPr>
          <a:xfrm>
            <a:off x="3312473" y="0"/>
            <a:ext cx="5567053" cy="62796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8143" y="2450306"/>
            <a:ext cx="11415712" cy="3243262"/>
          </a:xfrm>
          <a:prstGeom prst="rect">
            <a:avLst/>
          </a:prstGeom>
          <a:solidFill>
            <a:schemeClr val="bg1"/>
          </a:solidFill>
          <a:ln w="2286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37376" y="2963533"/>
            <a:ext cx="8284801" cy="92333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2400000" algn="tl" rotWithShape="0">
              <a:schemeClr val="tx1">
                <a:alpha val="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>
                <a:latin typeface="汉仪黑荔枝体简" pitchFamily="18" charset="-122"/>
                <a:ea typeface="汉仪黑荔枝体简" pitchFamily="18" charset="-122"/>
              </a:rPr>
              <a:t>感 谢 大 家 的 观 看</a:t>
            </a:r>
            <a:endParaRPr lang="zh-CN" altLang="en-US" sz="5400" b="1">
              <a:latin typeface="汉仪黑荔枝体简" pitchFamily="18" charset="-122"/>
              <a:ea typeface="汉仪黑荔枝体简" pitchFamily="18" charset="-122"/>
            </a:endParaRPr>
          </a:p>
        </p:txBody>
      </p:sp>
      <p:sp>
        <p:nvSpPr>
          <p:cNvPr id="2" name="矩形 23"/>
          <p:cNvSpPr/>
          <p:nvPr/>
        </p:nvSpPr>
        <p:spPr bwMode="auto">
          <a:xfrm>
            <a:off x="5286375" y="4639945"/>
            <a:ext cx="5981700" cy="640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latin typeface="+mn-ea"/>
                <a:ea typeface="宋体" charset="-122"/>
              </a:rPr>
              <a:t>大班——</a:t>
            </a:r>
            <a:r>
              <a:rPr lang="en-US" altLang="zh-CN" sz="2400" b="1">
                <a:latin typeface="+mn-ea"/>
                <a:ea typeface="宋体" charset="-122"/>
              </a:rPr>
              <a:t>初禹彤</a:t>
            </a:r>
            <a:endParaRPr lang="en-US" altLang="zh-CN" sz="2400" b="1">
              <a:latin typeface="+mn-ea"/>
              <a:ea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自定义</PresentationFormat>
  <Paragraphs>156</Paragraphs>
  <Slides>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汉仪黑荔枝体简</vt:lpstr>
      <vt:lpstr>楷体</vt:lpstr>
      <vt:lpstr>汉仪粗黑简</vt:lpstr>
      <vt:lpstr>汉仪良品线简</vt:lpstr>
      <vt:lpstr>微软雅黑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上海剑姬网络科技有限公司</Company>
  <LinksUpToDate>false</LinksUpToDate>
  <SharedDoc>false</SharedDoc>
  <HyperlinksChanged>false</HyperlinksChanged>
  <AppVersion>14.0000</AppVersion>
  <Manager>风云办公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iPhone</cp:lastModifiedBy>
  <cp:revision>8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2052-11.34.2</vt:lpwstr>
  </property>
  <property fmtid="{D5CDD505-2E9C-101B-9397-08002B2CF9AE}" pid="3" name="ICV">
    <vt:lpwstr>C4AC9376223CCD4997C523649688CB0E_32</vt:lpwstr>
  </property>
</Properties>
</file>