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4" r:id="rId3"/>
    <p:sldId id="257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780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512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5123" name="日期占位符 512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5124" name="幻灯片图像占位符 5123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5" name="文本占位符 512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6" name="页脚占位符 512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5127" name="灯片编号占位符 512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microsoft.com/office/2007/relationships/media" Target="file:///C:\Users\lenovo\Desktop\&#25671;&#31726;&#26354;\&#25671;&#31726;&#26354;&#65288;&#27754;&#29618;&#12289;&#26472;&#23384;&#24503;&#26354;&#65289;%20-%20&#21098;&#36753;.mp3" TargetMode="External"/><Relationship Id="rId2" Type="http://schemas.openxmlformats.org/officeDocument/2006/relationships/audio" Target="file:///C:\Users\lenovo\Desktop\&#25671;&#31726;&#26354;\&#25671;&#31726;&#26354;&#65288;&#27754;&#29618;&#12289;&#26472;&#23384;&#24503;&#26354;&#65289;%20-%20&#21098;&#36753;.mp3" TargetMode="Externa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microsoft.com/office/2007/relationships/media" Target="file:///C:\Users\lenovo\Desktop\&#25671;&#31726;&#26354;\20&#12289;&#25671;&#31726;&#26354;&#65288;&#27754;&#29618;&#12289;&#26472;&#23384;&#24503;&#26354;&#65289;.mp3" TargetMode="External"/><Relationship Id="rId2" Type="http://schemas.openxmlformats.org/officeDocument/2006/relationships/audio" Target="file:///C:\Users\lenovo\Desktop\&#25671;&#31726;&#26354;\20&#12289;&#25671;&#31726;&#26354;&#65288;&#27754;&#29618;&#12289;&#26472;&#23384;&#24503;&#26354;&#65289;.mp3" TargetMode="Externa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media" Target="file:///C:\Users\lenovo\Desktop\&#25671;&#31726;&#26354;\18&#12289;&#25671;&#31726;&#26354;&#65288;&#36154;&#32511;&#27712;&#26354;&#65289;.mp3" TargetMode="External"/><Relationship Id="rId7" Type="http://schemas.openxmlformats.org/officeDocument/2006/relationships/audio" Target="file:///C:\Users\lenovo\Desktop\&#25671;&#31726;&#26354;\18&#12289;&#25671;&#31726;&#26354;&#65288;&#36154;&#32511;&#27712;&#26354;&#65289;.mp3" TargetMode="External"/><Relationship Id="rId6" Type="http://schemas.microsoft.com/office/2007/relationships/media" Target="file:///C:\Users\lenovo\Desktop\&#25671;&#31726;&#26354;\19&#12289;&#25671;&#31726;&#26354;&#65288;&#21187;&#25289;&#22982;&#26031;&#26354;&#65289;.mp3" TargetMode="External"/><Relationship Id="rId5" Type="http://schemas.openxmlformats.org/officeDocument/2006/relationships/audio" Target="file:///C:\Users\lenovo\Desktop\&#25671;&#31726;&#26354;\19&#12289;&#25671;&#31726;&#26354;&#65288;&#21187;&#25289;&#22982;&#26031;&#26354;&#65289;.mp3" TargetMode="External"/><Relationship Id="rId4" Type="http://schemas.openxmlformats.org/officeDocument/2006/relationships/image" Target="../media/image3.png"/><Relationship Id="rId3" Type="http://schemas.microsoft.com/office/2007/relationships/media" Target="file:///C:\Users\lenovo\Desktop\&#25671;&#31726;&#26354;\20&#12289;&#25671;&#31726;&#26354;&#65288;&#27754;&#29618;&#12289;&#26472;&#23384;&#24503;&#26354;&#65289;.mp3" TargetMode="External"/><Relationship Id="rId2" Type="http://schemas.openxmlformats.org/officeDocument/2006/relationships/audio" Target="file:///C:\Users\lenovo\Desktop\&#25671;&#31726;&#26354;\20&#12289;&#25671;&#31726;&#26354;&#65288;&#27754;&#29618;&#12289;&#26472;&#23384;&#24503;&#26354;&#65289;.mp3" TargetMode="Externa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>
              <a:buClrTx/>
              <a:buSzTx/>
              <a:buFontTx/>
            </a:pPr>
            <a:endParaRPr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2" name="图片 12291" descr="3196253_101219376306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12775" y="0"/>
            <a:ext cx="9756775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2292"/>
          <p:cNvSpPr txBox="1"/>
          <p:nvPr/>
        </p:nvSpPr>
        <p:spPr>
          <a:xfrm>
            <a:off x="0" y="549275"/>
            <a:ext cx="518477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rgbClr val="FF0066"/>
                </a:solidFill>
                <a:latin typeface="Arial" panose="020B0604020202020204" pitchFamily="34" charset="0"/>
              </a:rPr>
              <a:t>音乐小屋</a:t>
            </a:r>
            <a:endParaRPr lang="zh-CN" altLang="en-US" sz="72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5" name="图片 3074" descr="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41663"/>
            <a:ext cx="3354388" cy="3716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3073"/>
          <p:cNvSpPr txBox="1"/>
          <p:nvPr/>
        </p:nvSpPr>
        <p:spPr>
          <a:xfrm>
            <a:off x="1331913" y="260350"/>
            <a:ext cx="6840537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54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游子吟</a:t>
            </a:r>
            <a:r>
              <a:rPr lang="en-US" altLang="zh-CN" sz="54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》</a:t>
            </a:r>
            <a:endParaRPr lang="en-US" altLang="zh-CN" sz="5400" b="1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r>
              <a:rPr lang="zh-CN" altLang="en-US" sz="4500" b="1" dirty="0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慈母手中线，游子身上衣。</a:t>
            </a:r>
            <a:endParaRPr lang="zh-CN" altLang="en-US" sz="4500" b="1" dirty="0"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500" b="1" dirty="0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临行密密缝，意恐迟迟归。谁言寸草心，报得三春晖。</a:t>
            </a:r>
            <a:endParaRPr lang="zh-CN" altLang="en-US" sz="4500" b="1" dirty="0"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6" name="文本框 3075"/>
          <p:cNvSpPr txBox="1"/>
          <p:nvPr/>
        </p:nvSpPr>
        <p:spPr>
          <a:xfrm>
            <a:off x="4643438" y="3429000"/>
            <a:ext cx="3887787" cy="313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注释：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algn="l"/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慈祥的母亲手里把着针线。 为将远游的孩子赶制新衣。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algn="l"/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临行她忙着缝得严严实实， 是耽心孩子此去难得回归。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algn="l"/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谁能说象小草的那点孝心， 可报答春晖般的慈母恩惠？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078" name="摇篮曲（汪玲、杨存德曲） - 剪辑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0825" y="476250"/>
            <a:ext cx="576263" cy="576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2620" fill="hold"/>
                                        <p:tgtEl>
                                          <p:spTgt spid="3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8"/>
                </p:tgtEl>
              </p:cMediaNode>
            </p:audio>
          </p:childTnLst>
        </p:cTn>
      </p:par>
    </p:tnLst>
    <p:bldLst>
      <p:bldP spid="30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endParaRPr dirty="0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7172" name="图片 7171" descr="untitl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20、摇篮曲（汪玲、杨存德曲）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76825" y="0"/>
            <a:ext cx="503238" cy="50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234" fill="hold"/>
                                        <p:tgtEl>
                                          <p:spTgt spid="7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8196" name="图片 8195" descr="QQ图片20131010221419"/>
          <p:cNvPicPr>
            <a:picLocks noChangeAspect="1"/>
          </p:cNvPicPr>
          <p:nvPr/>
        </p:nvPicPr>
        <p:blipFill>
          <a:blip r:embed="rId1"/>
          <a:srcRect r="21368"/>
          <a:stretch>
            <a:fillRect/>
          </a:stretch>
        </p:blipFill>
        <p:spPr>
          <a:xfrm>
            <a:off x="144463" y="1412875"/>
            <a:ext cx="8604250" cy="4543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endParaRPr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9220" name="图片 9219" descr="untitl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20、摇篮曲（汪玲、杨存德曲）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03800" y="0"/>
            <a:ext cx="433388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19、摇篮曲（勃拉姆斯曲）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43663" y="0"/>
            <a:ext cx="433387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18、摇篮曲（贺绿汀曲）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64388" y="0"/>
            <a:ext cx="431800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234" fill="hold"/>
                                        <p:tgtEl>
                                          <p:spTgt spid="92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0870" fill="hold"/>
                                        <p:tgtEl>
                                          <p:spTgt spid="92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5091" fill="hold"/>
                                        <p:tgtEl>
                                          <p:spTgt spid="92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endParaRPr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11268" name="图片 11267" descr="201010201629559679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42887"/>
            <a:ext cx="9396413" cy="755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矩形 11268"/>
          <p:cNvSpPr/>
          <p:nvPr/>
        </p:nvSpPr>
        <p:spPr>
          <a:xfrm>
            <a:off x="611188" y="692150"/>
            <a:ext cx="8135937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200" b="1">
                <a:solidFill>
                  <a:srgbClr val="FFCC00"/>
                </a:solidFill>
                <a:latin typeface="Times New Roman" panose="02020603050405020304" pitchFamily="18" charset="0"/>
              </a:rPr>
              <a:t>          </a:t>
            </a:r>
            <a:r>
              <a:rPr lang="en-US" altLang="zh-CN" sz="3600" b="1">
                <a:solidFill>
                  <a:srgbClr val="FFCC00"/>
                </a:solidFill>
                <a:latin typeface="Times New Roman" panose="02020603050405020304" pitchFamily="18" charset="0"/>
              </a:rPr>
              <a:t>1858</a:t>
            </a:r>
            <a:r>
              <a:rPr lang="zh-CN" altLang="en-US" sz="3600" b="1" dirty="0">
                <a:solidFill>
                  <a:srgbClr val="FFCC00"/>
                </a:solidFill>
                <a:latin typeface="Times New Roman" panose="02020603050405020304" pitchFamily="18" charset="0"/>
              </a:rPr>
              <a:t>年</a:t>
            </a:r>
            <a:r>
              <a:rPr lang="en-US" altLang="zh-CN" sz="3600" b="1">
                <a:solidFill>
                  <a:srgbClr val="FFCC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FFCC00"/>
                </a:solidFill>
                <a:latin typeface="Times New Roman" panose="02020603050405020304" pitchFamily="18" charset="0"/>
              </a:rPr>
              <a:t>勃拉姆斯在汉堡指挥女声合唱团时</a:t>
            </a:r>
            <a:r>
              <a:rPr lang="en-US" altLang="zh-CN" sz="3600" b="1">
                <a:solidFill>
                  <a:srgbClr val="FFCC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FFCC00"/>
                </a:solidFill>
                <a:latin typeface="Times New Roman" panose="02020603050405020304" pitchFamily="18" charset="0"/>
              </a:rPr>
              <a:t>与女歌唱家法柏夫人相识，她很喜欢演唱勃拉姆斯的歌曲。十年 后</a:t>
            </a:r>
            <a:r>
              <a:rPr lang="en-US" altLang="zh-CN" sz="3600" b="1">
                <a:solidFill>
                  <a:srgbClr val="FFCC00"/>
                </a:solidFill>
                <a:latin typeface="Times New Roman" panose="02020603050405020304" pitchFamily="18" charset="0"/>
              </a:rPr>
              <a:t>――1868</a:t>
            </a:r>
            <a:r>
              <a:rPr lang="zh-CN" altLang="en-US" sz="3600" b="1" dirty="0">
                <a:solidFill>
                  <a:srgbClr val="FFCC00"/>
                </a:solidFill>
                <a:latin typeface="Times New Roman" panose="02020603050405020304" pitchFamily="18" charset="0"/>
              </a:rPr>
              <a:t>年</a:t>
            </a:r>
            <a:r>
              <a:rPr lang="en-US" altLang="zh-CN" sz="3600" b="1">
                <a:solidFill>
                  <a:srgbClr val="FFCC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FFCC00"/>
                </a:solidFill>
                <a:latin typeface="Times New Roman" panose="02020603050405020304" pitchFamily="18" charset="0"/>
              </a:rPr>
              <a:t>法柏夫人生了第二个男孩，作曲家闻讯后，决定写一首“摇篮曲”向她表示庆贺。于是，便从</a:t>
            </a:r>
            <a:r>
              <a:rPr lang="en-US" altLang="zh-CN" sz="3600" b="1">
                <a:solidFill>
                  <a:srgbClr val="FFCC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600" b="1" dirty="0">
                <a:solidFill>
                  <a:srgbClr val="FFCC00"/>
                </a:solidFill>
                <a:latin typeface="Times New Roman" panose="02020603050405020304" pitchFamily="18" charset="0"/>
              </a:rPr>
              <a:t>德意志儿童   绘画读本</a:t>
            </a:r>
            <a:r>
              <a:rPr lang="en-US" altLang="zh-CN" sz="3600" b="1">
                <a:solidFill>
                  <a:srgbClr val="FFCC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600" b="1" dirty="0">
                <a:solidFill>
                  <a:srgbClr val="FFCC00"/>
                </a:solidFill>
                <a:latin typeface="Times New Roman" panose="02020603050405020304" pitchFamily="18" charset="0"/>
              </a:rPr>
              <a:t>一书中选取一首童谣并将其改编成歌词，创作出这首脍炙人口的</a:t>
            </a:r>
            <a:r>
              <a:rPr lang="en-US" altLang="zh-CN" sz="3600" b="1">
                <a:solidFill>
                  <a:srgbClr val="FFCC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600" b="1" dirty="0">
                <a:solidFill>
                  <a:srgbClr val="FFCC00"/>
                </a:solidFill>
                <a:latin typeface="Times New Roman" panose="02020603050405020304" pitchFamily="18" charset="0"/>
              </a:rPr>
              <a:t>摇篮曲</a:t>
            </a:r>
            <a:r>
              <a:rPr lang="en-US" altLang="zh-CN" sz="3600" b="1">
                <a:solidFill>
                  <a:srgbClr val="FFCC00"/>
                </a:solidFill>
                <a:latin typeface="Times New Roman" panose="02020603050405020304" pitchFamily="18" charset="0"/>
              </a:rPr>
              <a:t>》.</a:t>
            </a:r>
            <a:br>
              <a:rPr lang="en-US" altLang="zh-CN" sz="3600" b="1">
                <a:solidFill>
                  <a:srgbClr val="FFCC00"/>
                </a:solidFill>
                <a:latin typeface="Times New Roman" panose="02020603050405020304" pitchFamily="18" charset="0"/>
              </a:rPr>
            </a:br>
            <a:endParaRPr lang="en-US" altLang="zh-CN" sz="3600" b="1">
              <a:solidFill>
                <a:srgbClr val="FFCC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684213" y="0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36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摇篮曲的由来</a:t>
            </a:r>
            <a:endParaRPr lang="zh-CN" altLang="en-US" sz="3600" b="1" dirty="0">
              <a:solidFill>
                <a:srgbClr val="D6009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1011221230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2412" cy="695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0242"/>
          <p:cNvSpPr/>
          <p:nvPr/>
        </p:nvSpPr>
        <p:spPr>
          <a:xfrm>
            <a:off x="2195513" y="2205038"/>
            <a:ext cx="6546850" cy="29527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normAutofit/>
            <a:scene3d>
              <a:camera prst="legacyPerspectiveFront">
                <a:rot lat="19800000" lon="194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p>
            <a:pPr algn="ctr"/>
            <a:r>
              <a:rPr lang="zh-CN" altLang="en-US" sz="8000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谢谢，再见！</a:t>
            </a:r>
            <a:endParaRPr lang="zh-CN" altLang="en-US" sz="8000"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02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a9f9c618-ac12-4ffd-8e6b-31a6f9b6bc49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</Words>
  <Application>WPS 演示</Application>
  <PresentationFormat>在屏幕上显示</PresentationFormat>
  <Paragraphs>18</Paragraphs>
  <Slides>7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华文新魏</vt:lpstr>
      <vt:lpstr>Times New Roman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中国现代教育网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网校精品资源库【z.30edu.com.cn】</dc:creator>
  <cp:keywords>9f50cfda-311b-494f-9107-9ea91e7664ae</cp:keywords>
  <cp:category>中国现代教育网</cp:category>
  <cp:lastModifiedBy>Administrator</cp:lastModifiedBy>
  <cp:revision>11</cp:revision>
  <dcterms:created xsi:type="dcterms:W3CDTF">2013-10-10T13:14:41Z</dcterms:created>
  <dcterms:modified xsi:type="dcterms:W3CDTF">2023-04-13T02:02:53Z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1609E284CF1540F8A2145971DE484FBA_13</vt:lpwstr>
  </property>
  <property fmtid="{D5CDD505-2E9C-101B-9397-08002B2CF9AE}" pid="3" name="KSOProductBuildVer">
    <vt:lpwstr>2052-11.1.0.14036</vt:lpwstr>
  </property>
</Properties>
</file>