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7" r:id="rId3"/>
  </p:sldMasterIdLst>
  <p:notesMasterIdLst>
    <p:notesMasterId r:id="rId13"/>
  </p:notesMasterIdLst>
  <p:handoutMasterIdLst>
    <p:handoutMasterId r:id="rId19"/>
  </p:handoutMasterIdLst>
  <p:sldIdLst>
    <p:sldId id="402" r:id="rId4"/>
    <p:sldId id="357" r:id="rId5"/>
    <p:sldId id="360" r:id="rId6"/>
    <p:sldId id="359" r:id="rId7"/>
    <p:sldId id="391" r:id="rId8"/>
    <p:sldId id="386" r:id="rId9"/>
    <p:sldId id="385" r:id="rId10"/>
    <p:sldId id="417" r:id="rId11"/>
    <p:sldId id="362" r:id="rId12"/>
    <p:sldId id="376" r:id="rId14"/>
    <p:sldId id="354" r:id="rId15"/>
    <p:sldId id="388" r:id="rId16"/>
    <p:sldId id="389" r:id="rId17"/>
    <p:sldId id="390" r:id="rId18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A3926"/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 showGuides="1">
      <p:cViewPr varScale="1">
        <p:scale>
          <a:sx n="65" d="100"/>
          <a:sy n="65" d="100"/>
        </p:scale>
        <p:origin x="-918" y="-114"/>
      </p:cViewPr>
      <p:guideLst>
        <p:guide orient="horz" pos="2160"/>
        <p:guide pos="38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gs" Target="tags/tag4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1D5A66A-798E-4E88-8C26-C6FA4409570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9B08136-008A-427A-9D4B-E2505B47439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jpe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jpe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229268" cy="6858000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1"/>
          <p:cNvGrpSpPr/>
          <p:nvPr userDrawn="1"/>
        </p:nvGrpSpPr>
        <p:grpSpPr>
          <a:xfrm>
            <a:off x="319088" y="215900"/>
            <a:ext cx="11544300" cy="434975"/>
            <a:chOff x="319088" y="215900"/>
            <a:chExt cx="11544300" cy="434975"/>
          </a:xfrm>
        </p:grpSpPr>
        <p:grpSp>
          <p:nvGrpSpPr>
            <p:cNvPr id="2055" name="组合 5"/>
            <p:cNvGrpSpPr/>
            <p:nvPr/>
          </p:nvGrpSpPr>
          <p:grpSpPr>
            <a:xfrm>
              <a:off x="319088" y="215900"/>
              <a:ext cx="1595437" cy="434975"/>
              <a:chOff x="319833" y="6005359"/>
              <a:chExt cx="1770997" cy="433425"/>
            </a:xfrm>
          </p:grpSpPr>
          <p:pic>
            <p:nvPicPr>
              <p:cNvPr id="2057" name="Picture 18" descr="D:\Documents\Pictures\畅言logo.pn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19833" y="6005359"/>
                <a:ext cx="567581" cy="43342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" name="TextBox 7"/>
              <p:cNvSpPr txBox="1">
                <a:spLocks noChangeArrowheads="1"/>
              </p:cNvSpPr>
              <p:nvPr/>
            </p:nvSpPr>
            <p:spPr bwMode="auto">
              <a:xfrm>
                <a:off x="864348" y="6068633"/>
                <a:ext cx="1226482" cy="3685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畅言教育</a:t>
                </a: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pic>
          <p:nvPicPr>
            <p:cNvPr id="2056" name="图片 2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339513" y="252413"/>
              <a:ext cx="523875" cy="363537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051" name="组合 1"/>
          <p:cNvGrpSpPr/>
          <p:nvPr userDrawn="1"/>
        </p:nvGrpSpPr>
        <p:grpSpPr>
          <a:xfrm>
            <a:off x="0" y="876300"/>
            <a:ext cx="8143875" cy="3740150"/>
            <a:chOff x="-1" y="869694"/>
            <a:chExt cx="8144452" cy="3740406"/>
          </a:xfrm>
        </p:grpSpPr>
        <p:sp>
          <p:nvSpPr>
            <p:cNvPr id="8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2054" name="图片 28"/>
            <p:cNvPicPr>
              <a:picLocks noChangeAspect="1"/>
            </p:cNvPicPr>
            <p:nvPr/>
          </p:nvPicPr>
          <p:blipFill>
            <a:blip r:embed="rId4"/>
            <a:srcRect l="368" t="9363" r="29749" b="-82"/>
            <a:stretch>
              <a:fillRect/>
            </a:stretch>
          </p:blipFill>
          <p:spPr>
            <a:xfrm>
              <a:off x="0" y="869694"/>
              <a:ext cx="8144450" cy="333654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6531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2"/>
          <p:cNvGrpSpPr/>
          <p:nvPr userDrawn="1"/>
        </p:nvGrpSpPr>
        <p:grpSpPr>
          <a:xfrm>
            <a:off x="0" y="839788"/>
            <a:ext cx="12192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4109" name="图片 28"/>
            <p:cNvPicPr>
              <a:picLocks noChangeAspect="1"/>
            </p:cNvPicPr>
            <p:nvPr/>
          </p:nvPicPr>
          <p:blipFill>
            <a:blip r:embed="rId2"/>
            <a:srcRect t="9363" b="14136"/>
            <a:stretch>
              <a:fillRect/>
            </a:stretch>
          </p:blipFill>
          <p:spPr>
            <a:xfrm>
              <a:off x="280416" y="839788"/>
              <a:ext cx="11640122" cy="312261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0" y="2127509"/>
            <a:ext cx="12192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100" name="组合 1"/>
          <p:cNvGrpSpPr/>
          <p:nvPr userDrawn="1"/>
        </p:nvGrpSpPr>
        <p:grpSpPr>
          <a:xfrm>
            <a:off x="2646363" y="1322388"/>
            <a:ext cx="7770812" cy="1974850"/>
            <a:chOff x="2646363" y="1322388"/>
            <a:chExt cx="7770812" cy="1974850"/>
          </a:xfrm>
        </p:grpSpPr>
        <p:sp>
          <p:nvSpPr>
            <p:cNvPr id="7" name="矩形 8"/>
            <p:cNvSpPr>
              <a:spLocks noChangeArrowheads="1"/>
            </p:cNvSpPr>
            <p:nvPr/>
          </p:nvSpPr>
          <p:spPr bwMode="auto">
            <a:xfrm>
              <a:off x="2646363" y="2373313"/>
              <a:ext cx="7770812" cy="923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1" i="0" u="none" strike="noStrike" kern="1200" cap="none" spc="60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谢谢观看！</a:t>
              </a:r>
              <a:endParaRPr kumimoji="0" lang="zh-CN" altLang="en-US" sz="5400" b="1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4105" name="组合 5"/>
            <p:cNvGrpSpPr/>
            <p:nvPr/>
          </p:nvGrpSpPr>
          <p:grpSpPr>
            <a:xfrm>
              <a:off x="4973638" y="1322388"/>
              <a:ext cx="2373312" cy="647700"/>
              <a:chOff x="319833" y="6005359"/>
              <a:chExt cx="1770997" cy="433425"/>
            </a:xfrm>
          </p:grpSpPr>
          <p:pic>
            <p:nvPicPr>
              <p:cNvPr id="4106" name="Picture 18" descr="D:\Documents\Pictures\畅言logo.png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19833" y="6005359"/>
                <a:ext cx="567581" cy="43342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0" name="TextBox 7"/>
              <p:cNvSpPr txBox="1">
                <a:spLocks noChangeArrowheads="1"/>
              </p:cNvSpPr>
              <p:nvPr/>
            </p:nvSpPr>
            <p:spPr bwMode="auto">
              <a:xfrm>
                <a:off x="864755" y="6104154"/>
                <a:ext cx="1226075" cy="3091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畅言教育</a:t>
                </a:r>
                <a:endPara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grpSp>
        <p:nvGrpSpPr>
          <p:cNvPr id="4101" name="组合 3"/>
          <p:cNvGrpSpPr/>
          <p:nvPr userDrawn="1"/>
        </p:nvGrpSpPr>
        <p:grpSpPr>
          <a:xfrm>
            <a:off x="5326580" y="4156075"/>
            <a:ext cx="1665841" cy="2066156"/>
            <a:chOff x="5326580" y="4156075"/>
            <a:chExt cx="1665841" cy="2066156"/>
          </a:xfrm>
        </p:grpSpPr>
        <p:sp>
          <p:nvSpPr>
            <p:cNvPr id="12" name="矩形 8"/>
            <p:cNvSpPr>
              <a:spLocks noChangeArrowheads="1"/>
            </p:cNvSpPr>
            <p:nvPr/>
          </p:nvSpPr>
          <p:spPr bwMode="auto">
            <a:xfrm>
              <a:off x="5326580" y="5645150"/>
              <a:ext cx="1665841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76717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畅言教育二维码</a:t>
              </a:r>
              <a:endPara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76717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05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76717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扫一扫，提出</a:t>
              </a: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76717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你的建议！</a:t>
              </a:r>
              <a:endPara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76717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pic>
          <p:nvPicPr>
            <p:cNvPr id="4103" name="图片 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426075" y="4156075"/>
              <a:ext cx="1466850" cy="146685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0" y="171611"/>
            <a:ext cx="12192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75" name="图片 21"/>
          <p:cNvPicPr>
            <a:picLocks noChangeAspect="1"/>
          </p:cNvPicPr>
          <p:nvPr userDrawn="1"/>
        </p:nvPicPr>
        <p:blipFill>
          <a:blip r:embed="rId2"/>
          <a:srcRect l="-2669" t="12558" r="-10663" b="70840"/>
          <a:stretch>
            <a:fillRect/>
          </a:stretch>
        </p:blipFill>
        <p:spPr>
          <a:xfrm>
            <a:off x="2233613" y="182563"/>
            <a:ext cx="9958387" cy="5095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76" name="组合 5"/>
          <p:cNvGrpSpPr/>
          <p:nvPr userDrawn="1"/>
        </p:nvGrpSpPr>
        <p:grpSpPr>
          <a:xfrm>
            <a:off x="319088" y="215900"/>
            <a:ext cx="1595437" cy="434975"/>
            <a:chOff x="319833" y="6005359"/>
            <a:chExt cx="1770997" cy="433425"/>
          </a:xfrm>
        </p:grpSpPr>
        <p:pic>
          <p:nvPicPr>
            <p:cNvPr id="3078" name="Picture 18" descr="D:\Documents\Pictures\畅言logo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9833" y="6005359"/>
              <a:ext cx="567581" cy="4334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TextBox 7"/>
            <p:cNvSpPr txBox="1">
              <a:spLocks noChangeArrowheads="1"/>
            </p:cNvSpPr>
            <p:nvPr/>
          </p:nvSpPr>
          <p:spPr bwMode="auto">
            <a:xfrm>
              <a:off x="864348" y="6068633"/>
              <a:ext cx="1226482" cy="368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畅言教育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3077" name="图片 28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1339513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79999"/>
            <a:ext cx="12192000" cy="784352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321195" y="30453"/>
            <a:ext cx="4352123" cy="905444"/>
            <a:chOff x="-240896" y="22840"/>
            <a:chExt cx="3264092" cy="679083"/>
          </a:xfrm>
        </p:grpSpPr>
        <p:sp>
          <p:nvSpPr>
            <p:cNvPr id="9" name="文本框 14"/>
            <p:cNvSpPr txBox="1"/>
            <p:nvPr userDrawn="1"/>
          </p:nvSpPr>
          <p:spPr>
            <a:xfrm>
              <a:off x="467544" y="22840"/>
              <a:ext cx="1847212" cy="499586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defTabSz="457200"/>
              <a:r>
                <a:rPr lang="zh-CN" altLang="en-US" sz="3735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课堂练习</a:t>
              </a:r>
              <a:endParaRPr lang="zh-CN" altLang="en-US" sz="3735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1" name="图片 10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79999"/>
            <a:ext cx="12192000" cy="784352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-336715" y="0"/>
            <a:ext cx="4366221" cy="926564"/>
            <a:chOff x="-252536" y="0"/>
            <a:chExt cx="3274666" cy="694923"/>
          </a:xfrm>
        </p:grpSpPr>
        <p:pic>
          <p:nvPicPr>
            <p:cNvPr id="13" name="图片 12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 userDrawn="1"/>
          </p:nvSpPr>
          <p:spPr>
            <a:xfrm>
              <a:off x="467544" y="0"/>
              <a:ext cx="1847212" cy="499586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defTabSz="457200"/>
              <a:r>
                <a:rPr lang="zh-CN" altLang="en-US" sz="3735" b="1" dirty="0" smtClean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复习旧知</a:t>
              </a:r>
              <a:endParaRPr lang="zh-CN" altLang="en-US" sz="3735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1"/>
          <p:cNvGrpSpPr/>
          <p:nvPr userDrawn="1"/>
        </p:nvGrpSpPr>
        <p:grpSpPr>
          <a:xfrm>
            <a:off x="319088" y="215900"/>
            <a:ext cx="11544300" cy="434975"/>
            <a:chOff x="319088" y="215900"/>
            <a:chExt cx="11544300" cy="434975"/>
          </a:xfrm>
        </p:grpSpPr>
        <p:grpSp>
          <p:nvGrpSpPr>
            <p:cNvPr id="2055" name="组合 5"/>
            <p:cNvGrpSpPr/>
            <p:nvPr/>
          </p:nvGrpSpPr>
          <p:grpSpPr>
            <a:xfrm>
              <a:off x="319088" y="215900"/>
              <a:ext cx="1595437" cy="434975"/>
              <a:chOff x="319833" y="6005359"/>
              <a:chExt cx="1770997" cy="433425"/>
            </a:xfrm>
          </p:grpSpPr>
          <p:pic>
            <p:nvPicPr>
              <p:cNvPr id="2057" name="Picture 18" descr="D:\Documents\Pictures\畅言logo.pn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19833" y="6005359"/>
                <a:ext cx="567581" cy="43342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" name="TextBox 7"/>
              <p:cNvSpPr txBox="1">
                <a:spLocks noChangeArrowheads="1"/>
              </p:cNvSpPr>
              <p:nvPr/>
            </p:nvSpPr>
            <p:spPr bwMode="auto">
              <a:xfrm>
                <a:off x="864348" y="6068633"/>
                <a:ext cx="1226482" cy="3685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畅言教育</a:t>
                </a: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pic>
          <p:nvPicPr>
            <p:cNvPr id="2056" name="图片 2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339513" y="252413"/>
              <a:ext cx="523875" cy="363537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051" name="组合 1"/>
          <p:cNvGrpSpPr/>
          <p:nvPr userDrawn="1"/>
        </p:nvGrpSpPr>
        <p:grpSpPr>
          <a:xfrm>
            <a:off x="0" y="876300"/>
            <a:ext cx="8143875" cy="3740150"/>
            <a:chOff x="-1" y="869694"/>
            <a:chExt cx="8144452" cy="3740406"/>
          </a:xfrm>
        </p:grpSpPr>
        <p:sp>
          <p:nvSpPr>
            <p:cNvPr id="8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2054" name="图片 28"/>
            <p:cNvPicPr>
              <a:picLocks noChangeAspect="1"/>
            </p:cNvPicPr>
            <p:nvPr/>
          </p:nvPicPr>
          <p:blipFill>
            <a:blip r:embed="rId4"/>
            <a:srcRect l="368" t="9363" r="29749" b="-82"/>
            <a:stretch>
              <a:fillRect/>
            </a:stretch>
          </p:blipFill>
          <p:spPr>
            <a:xfrm>
              <a:off x="0" y="869694"/>
              <a:ext cx="8144450" cy="333654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6531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2"/>
          <p:cNvGrpSpPr/>
          <p:nvPr userDrawn="1"/>
        </p:nvGrpSpPr>
        <p:grpSpPr>
          <a:xfrm>
            <a:off x="0" y="839788"/>
            <a:ext cx="12192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4109" name="图片 28"/>
            <p:cNvPicPr>
              <a:picLocks noChangeAspect="1"/>
            </p:cNvPicPr>
            <p:nvPr/>
          </p:nvPicPr>
          <p:blipFill>
            <a:blip r:embed="rId2"/>
            <a:srcRect t="9363" b="14136"/>
            <a:stretch>
              <a:fillRect/>
            </a:stretch>
          </p:blipFill>
          <p:spPr>
            <a:xfrm>
              <a:off x="280416" y="839788"/>
              <a:ext cx="11640122" cy="312261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0" y="2127509"/>
            <a:ext cx="12192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100" name="组合 1"/>
          <p:cNvGrpSpPr/>
          <p:nvPr userDrawn="1"/>
        </p:nvGrpSpPr>
        <p:grpSpPr>
          <a:xfrm>
            <a:off x="2646363" y="1322388"/>
            <a:ext cx="7770812" cy="1974850"/>
            <a:chOff x="2646363" y="1322388"/>
            <a:chExt cx="7770812" cy="1974850"/>
          </a:xfrm>
        </p:grpSpPr>
        <p:sp>
          <p:nvSpPr>
            <p:cNvPr id="7" name="矩形 8"/>
            <p:cNvSpPr>
              <a:spLocks noChangeArrowheads="1"/>
            </p:cNvSpPr>
            <p:nvPr/>
          </p:nvSpPr>
          <p:spPr bwMode="auto">
            <a:xfrm>
              <a:off x="2646363" y="2373313"/>
              <a:ext cx="7770812" cy="923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1" i="0" u="none" strike="noStrike" kern="1200" cap="none" spc="60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谢谢观看！</a:t>
              </a:r>
              <a:endParaRPr kumimoji="0" lang="zh-CN" altLang="en-US" sz="5400" b="1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4105" name="组合 5"/>
            <p:cNvGrpSpPr/>
            <p:nvPr/>
          </p:nvGrpSpPr>
          <p:grpSpPr>
            <a:xfrm>
              <a:off x="4973638" y="1322388"/>
              <a:ext cx="2373312" cy="647700"/>
              <a:chOff x="319833" y="6005359"/>
              <a:chExt cx="1770997" cy="433425"/>
            </a:xfrm>
          </p:grpSpPr>
          <p:pic>
            <p:nvPicPr>
              <p:cNvPr id="4106" name="Picture 18" descr="D:\Documents\Pictures\畅言logo.png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19833" y="6005359"/>
                <a:ext cx="567581" cy="43342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0" name="TextBox 7"/>
              <p:cNvSpPr txBox="1">
                <a:spLocks noChangeArrowheads="1"/>
              </p:cNvSpPr>
              <p:nvPr/>
            </p:nvSpPr>
            <p:spPr bwMode="auto">
              <a:xfrm>
                <a:off x="864755" y="6104154"/>
                <a:ext cx="1226075" cy="3091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畅言教育</a:t>
                </a:r>
                <a:endPara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grpSp>
        <p:nvGrpSpPr>
          <p:cNvPr id="4101" name="组合 3"/>
          <p:cNvGrpSpPr/>
          <p:nvPr userDrawn="1"/>
        </p:nvGrpSpPr>
        <p:grpSpPr>
          <a:xfrm>
            <a:off x="5326580" y="4156075"/>
            <a:ext cx="1665841" cy="2066156"/>
            <a:chOff x="5326580" y="4156075"/>
            <a:chExt cx="1665841" cy="2066156"/>
          </a:xfrm>
        </p:grpSpPr>
        <p:sp>
          <p:nvSpPr>
            <p:cNvPr id="12" name="矩形 8"/>
            <p:cNvSpPr>
              <a:spLocks noChangeArrowheads="1"/>
            </p:cNvSpPr>
            <p:nvPr/>
          </p:nvSpPr>
          <p:spPr bwMode="auto">
            <a:xfrm>
              <a:off x="5326580" y="5645150"/>
              <a:ext cx="1665841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76717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畅言教育二维码</a:t>
              </a:r>
              <a:endPara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76717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05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76717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扫一扫，提出</a:t>
              </a: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76717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你的建议！</a:t>
              </a:r>
              <a:endPara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76717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pic>
          <p:nvPicPr>
            <p:cNvPr id="4103" name="图片 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426075" y="4156075"/>
              <a:ext cx="1466850" cy="146685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0" y="171611"/>
            <a:ext cx="12192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75" name="图片 21"/>
          <p:cNvPicPr>
            <a:picLocks noChangeAspect="1"/>
          </p:cNvPicPr>
          <p:nvPr userDrawn="1"/>
        </p:nvPicPr>
        <p:blipFill>
          <a:blip r:embed="rId2"/>
          <a:srcRect l="-2669" t="12558" r="-10663" b="70840"/>
          <a:stretch>
            <a:fillRect/>
          </a:stretch>
        </p:blipFill>
        <p:spPr>
          <a:xfrm>
            <a:off x="2233613" y="182563"/>
            <a:ext cx="9958387" cy="5095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76" name="组合 5"/>
          <p:cNvGrpSpPr/>
          <p:nvPr userDrawn="1"/>
        </p:nvGrpSpPr>
        <p:grpSpPr>
          <a:xfrm>
            <a:off x="319088" y="215900"/>
            <a:ext cx="1595437" cy="434975"/>
            <a:chOff x="319833" y="6005359"/>
            <a:chExt cx="1770997" cy="433425"/>
          </a:xfrm>
        </p:grpSpPr>
        <p:pic>
          <p:nvPicPr>
            <p:cNvPr id="3078" name="Picture 18" descr="D:\Documents\Pictures\畅言logo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9833" y="6005359"/>
              <a:ext cx="567581" cy="4334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TextBox 7"/>
            <p:cNvSpPr txBox="1">
              <a:spLocks noChangeArrowheads="1"/>
            </p:cNvSpPr>
            <p:nvPr/>
          </p:nvSpPr>
          <p:spPr bwMode="auto">
            <a:xfrm>
              <a:off x="864348" y="6068633"/>
              <a:ext cx="1226482" cy="368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畅言教育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3077" name="图片 28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1339513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79999"/>
            <a:ext cx="12192000" cy="784352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321195" y="30453"/>
            <a:ext cx="4352123" cy="905444"/>
            <a:chOff x="-240896" y="22840"/>
            <a:chExt cx="3264092" cy="679083"/>
          </a:xfrm>
        </p:grpSpPr>
        <p:sp>
          <p:nvSpPr>
            <p:cNvPr id="9" name="文本框 14"/>
            <p:cNvSpPr txBox="1"/>
            <p:nvPr userDrawn="1"/>
          </p:nvSpPr>
          <p:spPr>
            <a:xfrm>
              <a:off x="467544" y="22840"/>
              <a:ext cx="1847212" cy="499586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defTabSz="457200"/>
              <a:r>
                <a:rPr lang="zh-CN" altLang="en-US" sz="3735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课堂练习</a:t>
              </a:r>
              <a:endParaRPr lang="zh-CN" altLang="en-US" sz="3735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1" name="图片 10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79999"/>
            <a:ext cx="12192000" cy="784352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-336715" y="0"/>
            <a:ext cx="4366221" cy="926564"/>
            <a:chOff x="-252536" y="0"/>
            <a:chExt cx="3274666" cy="694923"/>
          </a:xfrm>
        </p:grpSpPr>
        <p:pic>
          <p:nvPicPr>
            <p:cNvPr id="13" name="图片 12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 userDrawn="1"/>
          </p:nvSpPr>
          <p:spPr>
            <a:xfrm>
              <a:off x="467544" y="0"/>
              <a:ext cx="1847212" cy="499586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defTabSz="457200"/>
              <a:r>
                <a:rPr lang="zh-CN" altLang="en-US" sz="3735" b="1" dirty="0" smtClean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复习旧知</a:t>
              </a:r>
              <a:endParaRPr lang="zh-CN" altLang="en-US" sz="3735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229268" cy="6858000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jpe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jpeg"/><Relationship Id="rId8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1" Type="http://schemas.openxmlformats.org/officeDocument/2006/relationships/theme" Target="../theme/theme2.xml"/><Relationship Id="rId10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229268" cy="6858000"/>
          </a:xfrm>
          <a:prstGeom prst="rect">
            <a:avLst/>
          </a:prstGeom>
        </p:spPr>
      </p:pic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452846" y="101595"/>
            <a:ext cx="11160604" cy="69959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452845" y="1114384"/>
            <a:ext cx="11149315" cy="5193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>
              <a:lumMod val="50000"/>
            </a:schemeClr>
          </a:solidFill>
          <a:latin typeface="幼圆" panose="02010509060101010101" pitchFamily="49" charset="-122"/>
          <a:ea typeface="幼圆" panose="02010509060101010101" pitchFamily="49" charset="-122"/>
          <a:cs typeface="+mj-cs"/>
        </a:defRPr>
      </a:lvl1pPr>
    </p:titleStyle>
    <p:bodyStyle>
      <a:lvl1pPr marL="357505" indent="-357505" algn="just" defTabSz="914400" rtl="0" eaLnBrk="1" latinLnBrk="0" hangingPunct="1">
        <a:lnSpc>
          <a:spcPct val="110000"/>
        </a:lnSpc>
        <a:spcBef>
          <a:spcPts val="1800"/>
        </a:spcBef>
        <a:spcAft>
          <a:spcPts val="0"/>
        </a:spcAft>
        <a:buClr>
          <a:srgbClr val="963B22"/>
        </a:buClr>
        <a:buSzPct val="85000"/>
        <a:buFontTx/>
        <a:buBlip>
          <a:blip r:embed="rId10"/>
        </a:buBlip>
        <a:defRPr sz="2400" b="1" kern="1200" baseline="0">
          <a:solidFill>
            <a:schemeClr val="accent1">
              <a:lumMod val="50000"/>
            </a:schemeClr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1pPr>
      <a:lvl2pPr marL="357505" indent="-357505" algn="just" defTabSz="914400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华文新魏" panose="02010800040101010101" pitchFamily="2" charset="-122"/>
        <a:buChar char=" "/>
        <a:defRPr sz="2000" b="0" kern="1200" baseline="0">
          <a:solidFill>
            <a:srgbClr val="7D7D7D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229268" cy="6858000"/>
          </a:xfrm>
          <a:prstGeom prst="rect">
            <a:avLst/>
          </a:prstGeom>
        </p:spPr>
      </p:pic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452846" y="101595"/>
            <a:ext cx="11160604" cy="69959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452845" y="1114384"/>
            <a:ext cx="11149315" cy="5193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>
              <a:lumMod val="50000"/>
            </a:schemeClr>
          </a:solidFill>
          <a:latin typeface="幼圆" panose="02010509060101010101" pitchFamily="49" charset="-122"/>
          <a:ea typeface="幼圆" panose="02010509060101010101" pitchFamily="49" charset="-122"/>
          <a:cs typeface="+mj-cs"/>
        </a:defRPr>
      </a:lvl1pPr>
    </p:titleStyle>
    <p:bodyStyle>
      <a:lvl1pPr marL="357505" indent="-357505" algn="just" defTabSz="914400" rtl="0" eaLnBrk="1" latinLnBrk="0" hangingPunct="1">
        <a:lnSpc>
          <a:spcPct val="110000"/>
        </a:lnSpc>
        <a:spcBef>
          <a:spcPts val="1800"/>
        </a:spcBef>
        <a:spcAft>
          <a:spcPts val="0"/>
        </a:spcAft>
        <a:buClr>
          <a:srgbClr val="963B22"/>
        </a:buClr>
        <a:buSzPct val="85000"/>
        <a:buFontTx/>
        <a:buBlip>
          <a:blip r:embed="rId10"/>
        </a:buBlip>
        <a:defRPr sz="2400" b="1" kern="1200" baseline="0">
          <a:solidFill>
            <a:schemeClr val="accent1">
              <a:lumMod val="50000"/>
            </a:schemeClr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1pPr>
      <a:lvl2pPr marL="357505" indent="-357505" algn="just" defTabSz="914400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华文新魏" panose="02010800040101010101" pitchFamily="2" charset="-122"/>
        <a:buChar char=" "/>
        <a:defRPr sz="2000" b="0" kern="1200" baseline="0">
          <a:solidFill>
            <a:srgbClr val="7D7D7D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5.xml"/><Relationship Id="rId3" Type="http://schemas.microsoft.com/office/2007/relationships/hdphoto" Target="../media/image13.wdp"/><Relationship Id="rId2" Type="http://schemas.openxmlformats.org/officeDocument/2006/relationships/image" Target="../media/image12.png"/><Relationship Id="rId1" Type="http://schemas.openxmlformats.org/officeDocument/2006/relationships/image" Target="../media/image11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5.tiff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18185" y="2256155"/>
            <a:ext cx="10756265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用短除法求两个数的最大公因数和最小公倍数</a:t>
            </a:r>
            <a:endParaRPr lang="zh-CN" altLang="en-US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97680" y="3542030"/>
            <a:ext cx="3383280" cy="15316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兰河乡中心小学</a:t>
            </a:r>
            <a:endParaRPr lang="zh-CN" altLang="en-US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郑婷婷</a:t>
            </a:r>
            <a:endParaRPr lang="zh-CN" altLang="en-US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821114" y="433283"/>
            <a:ext cx="2008814" cy="737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做一做</a:t>
            </a:r>
            <a:endParaRPr lang="zh-CN" altLang="en-US" sz="2800" b="1" dirty="0" smtClean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500380" y="1271905"/>
            <a:ext cx="1169225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找出下列每组数</a:t>
            </a:r>
            <a:r>
              <a:rPr lang="zh-CN" altLang="en-US" sz="2800" b="1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的最大公因数</a:t>
            </a:r>
            <a:r>
              <a:rPr lang="zh-CN" altLang="en-US" sz="2800" b="1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和最小公倍数。然后观察，你发现了什么？</a:t>
            </a:r>
            <a:endParaRPr lang="zh-CN" altLang="en-US" sz="2800" b="1" dirty="0" smtClean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3791585" y="2133600"/>
            <a:ext cx="168719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</a:t>
            </a:r>
            <a:r>
              <a:rPr lang="zh-CN" altLang="en-US" sz="2800" b="1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b="1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</a:t>
            </a:r>
            <a:endParaRPr lang="en-US" altLang="zh-CN" sz="2800" b="1" dirty="0" smtClean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1790244" y="2133742"/>
            <a:ext cx="144016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2800" b="1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b="1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96</a:t>
            </a:r>
            <a:endParaRPr lang="en-US" altLang="zh-CN" sz="2800" b="1" dirty="0" smtClean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1568450" y="2938780"/>
            <a:ext cx="4664710" cy="7829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r>
              <a:rPr lang="en-US" altLang="zh-CN" sz="24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16</a:t>
            </a:r>
            <a:r>
              <a:rPr lang="zh-CN" altLang="en-US" sz="24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和</a:t>
            </a:r>
            <a:r>
              <a:rPr lang="en-US" altLang="zh-CN" sz="24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96</a:t>
            </a:r>
            <a:r>
              <a:rPr lang="zh-CN" altLang="en-US" sz="24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的最大公因数是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16</a:t>
            </a:r>
            <a:r>
              <a:rPr lang="zh-CN" altLang="en-US" sz="24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en-US" altLang="zh-CN" sz="2400" dirty="0" smtClean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24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4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96</a:t>
            </a:r>
            <a:r>
              <a:rPr lang="zh-CN" altLang="en-US" sz="24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的最小公倍数是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96</a:t>
            </a:r>
            <a:r>
              <a:rPr lang="zh-CN" altLang="en-US" sz="24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 smtClean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24"/>
          <p:cNvGrpSpPr/>
          <p:nvPr/>
        </p:nvGrpSpPr>
        <p:grpSpPr>
          <a:xfrm>
            <a:off x="110917" y="4957445"/>
            <a:ext cx="6556375" cy="1492885"/>
            <a:chOff x="-298225" y="1287635"/>
            <a:chExt cx="1040696" cy="1493194"/>
          </a:xfrm>
        </p:grpSpPr>
        <p:sp>
          <p:nvSpPr>
            <p:cNvPr id="48" name="AutoShape 27"/>
            <p:cNvSpPr>
              <a:spLocks noChangeArrowheads="1"/>
            </p:cNvSpPr>
            <p:nvPr/>
          </p:nvSpPr>
          <p:spPr bwMode="auto">
            <a:xfrm>
              <a:off x="-298225" y="1287635"/>
              <a:ext cx="991708" cy="1152128"/>
            </a:xfrm>
            <a:prstGeom prst="wedgeRoundRectCallout">
              <a:avLst>
                <a:gd name="adj1" fmla="val 54009"/>
                <a:gd name="adj2" fmla="val -18656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algn="just"/>
              <a:endParaRPr lang="en-US" altLang="zh-CN">
                <a:solidFill>
                  <a:srgbClr val="1C1C1C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endParaRPr lang="en-US" altLang="zh-CN" sz="1600"/>
            </a:p>
          </p:txBody>
        </p:sp>
        <p:sp>
          <p:nvSpPr>
            <p:cNvPr id="49" name="Text Box 5"/>
            <p:cNvSpPr txBox="1">
              <a:spLocks noChangeArrowheads="1"/>
            </p:cNvSpPr>
            <p:nvPr/>
          </p:nvSpPr>
          <p:spPr bwMode="auto">
            <a:xfrm>
              <a:off x="-298225" y="1288270"/>
              <a:ext cx="1040696" cy="149255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noAutofit/>
            </a:bodyPr>
            <a:lstStyle/>
            <a:p>
              <a:r>
                <a:rPr lang="zh-CN" altLang="en-US" sz="2400" b="1" dirty="0" smtClean="0">
                  <a:solidFill>
                    <a:schemeClr val="bg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如果两个数是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倍数关系</a:t>
              </a:r>
              <a:r>
                <a:rPr lang="zh-CN" altLang="en-US" sz="2400" b="1" dirty="0" smtClean="0">
                  <a:solidFill>
                    <a:schemeClr val="accent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zh-CN" altLang="en-US" sz="2400" b="1" dirty="0" smtClean="0">
                  <a:solidFill>
                    <a:schemeClr val="bg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那么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较小数</a:t>
              </a:r>
              <a:r>
                <a:rPr lang="zh-CN" altLang="en-US" sz="2400" b="1" dirty="0" smtClean="0">
                  <a:solidFill>
                    <a:schemeClr val="bg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就是这两个数的最大公因数，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较大数</a:t>
              </a:r>
              <a:r>
                <a:rPr lang="zh-CN" altLang="en-US" sz="2400" b="1" dirty="0" smtClean="0">
                  <a:solidFill>
                    <a:schemeClr val="bg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就是这两个数的最小公倍数。</a:t>
              </a:r>
              <a:endParaRPr lang="zh-CN" altLang="en-US" sz="2400" b="1" dirty="0" smtClean="0">
                <a:solidFill>
                  <a:schemeClr val="bg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0" name="Text Box 5"/>
          <p:cNvSpPr txBox="1">
            <a:spLocks noChangeArrowheads="1"/>
          </p:cNvSpPr>
          <p:nvPr/>
        </p:nvSpPr>
        <p:spPr bwMode="auto">
          <a:xfrm>
            <a:off x="1567815" y="3924935"/>
            <a:ext cx="445643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51</a:t>
            </a:r>
            <a:r>
              <a:rPr lang="zh-CN" altLang="en-US" sz="24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和</a:t>
            </a:r>
            <a:r>
              <a:rPr lang="en-US" altLang="zh-CN" sz="24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17</a:t>
            </a:r>
            <a:r>
              <a:rPr lang="zh-CN" altLang="en-US" sz="24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的最大公因数是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17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</a:t>
            </a:r>
            <a:r>
              <a:rPr lang="zh-CN" altLang="en-US" sz="24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4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</a:t>
            </a:r>
            <a:r>
              <a:rPr lang="zh-CN" altLang="en-US" sz="24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的最小公倍数是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5685790" y="2133600"/>
            <a:ext cx="149606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  <a:r>
              <a:rPr lang="zh-CN" altLang="en-US" sz="2800" b="1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b="1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en-US" altLang="zh-CN" sz="2800" b="1" dirty="0" smtClean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7785100" y="2133600"/>
            <a:ext cx="167449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800" b="1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b="1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endParaRPr lang="en-US" altLang="zh-CN" sz="2800" b="1" dirty="0" smtClean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33160" y="2874010"/>
            <a:ext cx="4358640" cy="10502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en-US" altLang="zh-CN" sz="24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13</a:t>
            </a:r>
            <a:r>
              <a:rPr lang="zh-CN" altLang="en-US" sz="24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和</a:t>
            </a:r>
            <a:r>
              <a:rPr lang="en-US" altLang="zh-CN" sz="24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8</a:t>
            </a:r>
            <a:r>
              <a:rPr lang="zh-CN" altLang="en-US" sz="24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的最大公因数是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en-US" altLang="zh-CN" sz="2400" dirty="0" smtClean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30000"/>
              </a:lnSpc>
            </a:pPr>
            <a:r>
              <a:rPr lang="en-US" altLang="zh-CN" sz="24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13</a:t>
            </a:r>
            <a:r>
              <a:rPr lang="zh-CN" altLang="en-US" sz="24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和</a:t>
            </a:r>
            <a:r>
              <a:rPr lang="en-US" altLang="zh-CN" sz="24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8</a:t>
            </a:r>
            <a:r>
              <a:rPr lang="zh-CN" altLang="en-US" sz="24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的最小公倍数是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104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3160" y="4004945"/>
            <a:ext cx="4321175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en-US" altLang="zh-CN" sz="24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9</a:t>
            </a:r>
            <a:r>
              <a:rPr lang="zh-CN" altLang="en-US" sz="24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和</a:t>
            </a:r>
            <a:r>
              <a:rPr lang="en-US" altLang="zh-CN" sz="24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16</a:t>
            </a:r>
            <a:r>
              <a:rPr lang="zh-CN" altLang="en-US" sz="24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的最大公因数是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en-US" altLang="zh-CN" sz="2400" dirty="0" smtClean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4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4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24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的最小公倍数是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144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24"/>
          <p:cNvGrpSpPr/>
          <p:nvPr/>
        </p:nvGrpSpPr>
        <p:grpSpPr>
          <a:xfrm>
            <a:off x="6909857" y="4972918"/>
            <a:ext cx="5184775" cy="1252220"/>
            <a:chOff x="32076" y="1240645"/>
            <a:chExt cx="1590311" cy="1252220"/>
          </a:xfrm>
        </p:grpSpPr>
        <p:sp>
          <p:nvSpPr>
            <p:cNvPr id="7" name="AutoShape 27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32076" y="1287000"/>
              <a:ext cx="1580046" cy="1080120"/>
            </a:xfrm>
            <a:prstGeom prst="wedgeRoundRectCallout">
              <a:avLst>
                <a:gd name="adj1" fmla="val -54270"/>
                <a:gd name="adj2" fmla="val -22054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p>
              <a:pPr algn="just"/>
              <a:endParaRPr lang="en-US" altLang="zh-CN">
                <a:solidFill>
                  <a:srgbClr val="1C1C1C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endParaRPr lang="en-US" altLang="zh-CN" sz="1600"/>
            </a:p>
          </p:txBody>
        </p:sp>
        <p:sp>
          <p:nvSpPr>
            <p:cNvPr id="8" name="Text Box 5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32076" y="1240645"/>
              <a:ext cx="1590311" cy="1252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noAutofit/>
            </a:bodyPr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如果两个数是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互质数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，它们的最大公因数是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1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，最小公倍数就是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这两个数的积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。</a:t>
              </a:r>
              <a:endParaRPr lang="zh-CN" altLang="en-US" sz="24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0" grpId="0" autoUpdateAnimBg="0"/>
      <p:bldP spid="21" grpId="0" autoUpdateAnimBg="0"/>
      <p:bldP spid="30" grpId="0" autoUpdateAnimBg="0"/>
      <p:bldP spid="50" grpId="0" autoUpdateAnimBg="0"/>
      <p:bldP spid="25" grpId="0" autoUpdateAnimBg="0"/>
      <p:bldP spid="28" grpId="0" autoUpdateAnimBg="0"/>
      <p:bldP spid="3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076236" y="769694"/>
            <a:ext cx="9499467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1.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小明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去一次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图书馆，小红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去一次图书馆。今天他们两人一起去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图书馆，下次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两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人同时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去图书馆是多少天以后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24"/>
          <p:cNvGrpSpPr/>
          <p:nvPr/>
        </p:nvGrpSpPr>
        <p:grpSpPr>
          <a:xfrm>
            <a:off x="2354263" y="3556125"/>
            <a:ext cx="6769356" cy="1008112"/>
            <a:chOff x="-566443" y="192894"/>
            <a:chExt cx="2142568" cy="1008112"/>
          </a:xfrm>
        </p:grpSpPr>
        <p:sp>
          <p:nvSpPr>
            <p:cNvPr id="35" name="AutoShape 27"/>
            <p:cNvSpPr>
              <a:spLocks noChangeArrowheads="1"/>
            </p:cNvSpPr>
            <p:nvPr/>
          </p:nvSpPr>
          <p:spPr bwMode="auto">
            <a:xfrm>
              <a:off x="-566443" y="192894"/>
              <a:ext cx="2121666" cy="1008112"/>
            </a:xfrm>
            <a:prstGeom prst="wedgeRoundRectCallout">
              <a:avLst>
                <a:gd name="adj1" fmla="val 56704"/>
                <a:gd name="adj2" fmla="val -17412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algn="just"/>
              <a:endParaRPr lang="en-US" altLang="zh-CN">
                <a:solidFill>
                  <a:srgbClr val="1C1C1C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endParaRPr lang="en-US" altLang="zh-CN" sz="1600"/>
            </a:p>
          </p:txBody>
        </p:sp>
        <p:sp>
          <p:nvSpPr>
            <p:cNvPr id="36" name="Text Box 5"/>
            <p:cNvSpPr txBox="1">
              <a:spLocks noChangeArrowheads="1"/>
            </p:cNvSpPr>
            <p:nvPr/>
          </p:nvSpPr>
          <p:spPr bwMode="auto">
            <a:xfrm>
              <a:off x="-540942" y="193007"/>
              <a:ext cx="2117067" cy="8309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dirty="0" smtClean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经过的天数是</a:t>
              </a:r>
              <a:r>
                <a:rPr lang="en-US" altLang="zh-CN" sz="2400" dirty="0" smtClean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zh-CN" altLang="en-US" sz="2400" dirty="0" smtClean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的倍数，也是</a:t>
              </a:r>
              <a:r>
                <a:rPr lang="en-US" altLang="zh-CN" sz="2400" dirty="0" smtClean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zh-CN" altLang="en-US" sz="2400" dirty="0" smtClean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的倍数，下次去经过的天数就是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zh-CN" altLang="en-US" sz="24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和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zh-CN" altLang="en-US" sz="24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的最小公倍数</a:t>
              </a:r>
              <a:r>
                <a:rPr lang="zh-CN" altLang="en-US" sz="2400" dirty="0" smtClean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24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24"/>
          <p:cNvGrpSpPr/>
          <p:nvPr/>
        </p:nvGrpSpPr>
        <p:grpSpPr>
          <a:xfrm>
            <a:off x="2261869" y="3556111"/>
            <a:ext cx="6861810" cy="1407160"/>
            <a:chOff x="-1223766" y="387846"/>
            <a:chExt cx="2466330" cy="1407323"/>
          </a:xfrm>
        </p:grpSpPr>
        <p:sp>
          <p:nvSpPr>
            <p:cNvPr id="47" name="AutoShape 27"/>
            <p:cNvSpPr>
              <a:spLocks noChangeArrowheads="1"/>
            </p:cNvSpPr>
            <p:nvPr/>
          </p:nvSpPr>
          <p:spPr bwMode="auto">
            <a:xfrm>
              <a:off x="-1223766" y="387846"/>
              <a:ext cx="2307477" cy="1407323"/>
            </a:xfrm>
            <a:prstGeom prst="wedgeRoundRectCallout">
              <a:avLst>
                <a:gd name="adj1" fmla="val 56704"/>
                <a:gd name="adj2" fmla="val -17412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algn="just"/>
              <a:endParaRPr lang="en-US" altLang="zh-CN">
                <a:solidFill>
                  <a:srgbClr val="1C1C1C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endParaRPr lang="en-US" altLang="zh-CN" sz="1600"/>
            </a:p>
          </p:txBody>
        </p:sp>
        <p:sp>
          <p:nvSpPr>
            <p:cNvPr id="49" name="Text Box 5"/>
            <p:cNvSpPr txBox="1">
              <a:spLocks noChangeArrowheads="1"/>
            </p:cNvSpPr>
            <p:nvPr/>
          </p:nvSpPr>
          <p:spPr bwMode="auto">
            <a:xfrm>
              <a:off x="-1223766" y="614567"/>
              <a:ext cx="2466330" cy="9532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zh-CN" altLang="en-US" sz="2800" b="1" dirty="0" smtClean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和</a:t>
              </a:r>
              <a:r>
                <a:rPr lang="en-US" altLang="zh-CN" sz="2800" b="1" dirty="0" smtClean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zh-CN" altLang="en-US" sz="2800" b="1" dirty="0" smtClean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的最小公倍数是</a:t>
              </a:r>
              <a:r>
                <a:rPr lang="en-US" altLang="zh-CN" sz="2800" b="1" dirty="0" smtClean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</a:t>
              </a:r>
              <a:r>
                <a:rPr lang="zh-CN" altLang="en-US" sz="2800" b="1" dirty="0" smtClean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2800" b="1" dirty="0" smtClean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800" b="1" dirty="0" smtClean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答：下次两人同时去图书馆是</a:t>
              </a:r>
              <a:r>
                <a:rPr lang="en-US" altLang="zh-CN" sz="2800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天</a:t>
              </a:r>
              <a:r>
                <a:rPr lang="zh-CN" altLang="en-US" sz="2800" b="1" dirty="0" smtClean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以后。</a:t>
              </a:r>
              <a:endParaRPr lang="zh-CN" altLang="en-US" sz="28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11200" y="161925"/>
            <a:ext cx="2144395" cy="812165"/>
          </a:xfrm>
          <a:prstGeom prst="rect">
            <a:avLst/>
          </a:prstGeom>
          <a:noFill/>
        </p:spPr>
        <p:txBody>
          <a:bodyPr wrap="none" rtlCol="0">
            <a:noAutofit/>
          </a:bodyPr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解决问题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9147" y="1524800"/>
            <a:ext cx="8089195" cy="504165"/>
          </a:xfrm>
          <a:prstGeom prst="rect">
            <a:avLst/>
          </a:prstGeom>
          <a:solidFill>
            <a:schemeClr val="accent1">
              <a:lumMod val="20000"/>
              <a:lumOff val="80000"/>
              <a:alpha val="48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7" name="Text Box 35"/>
          <p:cNvSpPr txBox="1">
            <a:spLocks noChangeArrowheads="1"/>
          </p:cNvSpPr>
          <p:nvPr/>
        </p:nvSpPr>
        <p:spPr bwMode="auto">
          <a:xfrm>
            <a:off x="911424" y="1000416"/>
            <a:ext cx="9555180" cy="1553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zh-CN" sz="3735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735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有一张长方形</a:t>
            </a:r>
            <a:r>
              <a:rPr lang="zh-CN" altLang="en-US" sz="3735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纸，长</a:t>
            </a:r>
            <a:r>
              <a:rPr lang="en-US" altLang="zh-CN" sz="3735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  <a:r>
              <a:rPr lang="en-US" altLang="zh-CN" sz="3735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en-US" altLang="zh-CN" sz="3735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735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lang="en-US" altLang="zh-CN" sz="3735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en-US" altLang="zh-CN" sz="3735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en-US" sz="3735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。如果要剪成若干同样大小的正方形而没有剩</a:t>
            </a:r>
            <a:r>
              <a:rPr lang="zh-CN" altLang="en-US" sz="3735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余，剪</a:t>
            </a:r>
            <a:r>
              <a:rPr lang="zh-CN" altLang="en-US" sz="3735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出的正方形的边长最大是几厘</a:t>
            </a:r>
            <a:r>
              <a:rPr lang="zh-CN" altLang="en-US" sz="3735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米？</a:t>
            </a:r>
            <a:endParaRPr lang="zh-CN" altLang="en-US" sz="3735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088605" y="2498474"/>
            <a:ext cx="7302198" cy="2666166"/>
            <a:chOff x="2660612" y="2774419"/>
            <a:chExt cx="3980384" cy="1999625"/>
          </a:xfrm>
        </p:grpSpPr>
        <p:pic>
          <p:nvPicPr>
            <p:cNvPr id="40" name="Picture 3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852397" y="3472399"/>
              <a:ext cx="788599" cy="13016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4" name="云形标注 5"/>
            <p:cNvSpPr>
              <a:spLocks noChangeArrowheads="1"/>
            </p:cNvSpPr>
            <p:nvPr/>
          </p:nvSpPr>
          <p:spPr bwMode="auto">
            <a:xfrm>
              <a:off x="2712947" y="2774419"/>
              <a:ext cx="3329818" cy="1395000"/>
            </a:xfrm>
            <a:prstGeom prst="cloudCallout">
              <a:avLst>
                <a:gd name="adj1" fmla="val 47392"/>
                <a:gd name="adj2" fmla="val 35491"/>
              </a:avLst>
            </a:prstGeom>
            <a:no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2660612" y="2955597"/>
              <a:ext cx="3549195" cy="8072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zh-CN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要使正方形的边长最</a:t>
              </a:r>
              <a:r>
                <a:rPr lang="zh-CN" altLang="zh-CN" sz="3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大</a:t>
              </a:r>
              <a:r>
                <a:rPr lang="zh-CN" altLang="en-US" sz="3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zh-CN" altLang="zh-CN" sz="3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就</a:t>
              </a:r>
              <a:r>
                <a:rPr lang="zh-CN" altLang="zh-CN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是</a:t>
              </a:r>
              <a:endPara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r>
                <a:rPr lang="zh-CN" altLang="zh-CN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要找</a:t>
              </a:r>
              <a:r>
                <a:rPr lang="en-US" altLang="zh-CN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70</a:t>
              </a:r>
              <a:r>
                <a:rPr lang="zh-CN" altLang="zh-CN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en-US" altLang="zh-CN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50</a:t>
              </a:r>
              <a:r>
                <a:rPr lang="zh-CN" altLang="zh-CN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的最大公因数。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026" name="Picture 2" descr="C:\Users\Administrator\Desktop\微信截图_20230118110525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8348" y="2028765"/>
            <a:ext cx="2946400" cy="201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819785" y="281305"/>
            <a:ext cx="1525270" cy="460375"/>
          </a:xfrm>
          <a:prstGeom prst="rect">
            <a:avLst/>
          </a:prstGeom>
          <a:noFill/>
        </p:spPr>
        <p:txBody>
          <a:bodyPr wrap="none" rtlCol="0">
            <a:noAutofit/>
          </a:bodyPr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解决问题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9785" y="4484370"/>
            <a:ext cx="5031740" cy="872490"/>
          </a:xfrm>
          <a:prstGeom prst="rect">
            <a:avLst/>
          </a:prstGeom>
          <a:noFill/>
        </p:spPr>
        <p:txBody>
          <a:bodyPr wrap="none" rtlCol="0">
            <a:noAutofit/>
          </a:bodyPr>
          <a:p>
            <a:pPr>
              <a:lnSpc>
                <a:spcPct val="130000"/>
              </a:lnSpc>
            </a:pPr>
            <a:r>
              <a:rPr lang="en-US" altLang="zh-CN" sz="4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70</a:t>
            </a:r>
            <a:r>
              <a:rPr lang="zh-CN" altLang="en-US" sz="4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和</a:t>
            </a:r>
            <a:r>
              <a:rPr lang="en-US" altLang="zh-CN" sz="4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50</a:t>
            </a:r>
            <a:r>
              <a:rPr lang="zh-CN" altLang="en-US" sz="4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的最大公因数是</a:t>
            </a:r>
            <a:r>
              <a:rPr lang="en-US" altLang="zh-CN" sz="4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10</a:t>
            </a:r>
            <a:r>
              <a:rPr lang="zh-CN" altLang="en-US" sz="4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。</a:t>
            </a:r>
            <a:endParaRPr lang="zh-CN" altLang="en-US" sz="440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答：剪出的正方形的边长最大是</a:t>
            </a:r>
            <a:r>
              <a:rPr lang="en-US" altLang="zh-CN" sz="4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10</a:t>
            </a:r>
            <a:r>
              <a:rPr lang="zh-CN" altLang="en-US" sz="4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厘米。</a:t>
            </a:r>
            <a:endParaRPr lang="zh-CN" altLang="en-US" sz="440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7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3" descr="20111228100833_Y5SzC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6160" y="2660915"/>
            <a:ext cx="3072341" cy="1728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/>
          <p:cNvSpPr txBox="1">
            <a:spLocks noChangeArrowheads="1"/>
          </p:cNvSpPr>
          <p:nvPr/>
        </p:nvSpPr>
        <p:spPr bwMode="auto">
          <a:xfrm>
            <a:off x="933286" y="873919"/>
            <a:ext cx="9533604" cy="1065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ts val="3800"/>
              </a:lnSpc>
              <a:defRPr sz="2400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en-US" altLang="zh-CN" sz="3735" b="1" dirty="0"/>
              <a:t>3.</a:t>
            </a:r>
            <a:r>
              <a:rPr lang="zh-CN" altLang="en-US" sz="3735" b="1" dirty="0"/>
              <a:t>有一堆糖，</a:t>
            </a:r>
            <a:r>
              <a:rPr lang="en-US" altLang="zh-CN" sz="3735" b="1" dirty="0"/>
              <a:t>4</a:t>
            </a:r>
            <a:r>
              <a:rPr lang="zh-CN" altLang="en-US" sz="3735" b="1" dirty="0"/>
              <a:t>颗</a:t>
            </a:r>
            <a:r>
              <a:rPr lang="en-US" altLang="zh-CN" sz="3735" b="1" dirty="0"/>
              <a:t>4</a:t>
            </a:r>
            <a:r>
              <a:rPr lang="zh-CN" altLang="en-US" sz="3735" b="1" dirty="0"/>
              <a:t>颗地数，</a:t>
            </a:r>
            <a:r>
              <a:rPr lang="en-US" altLang="zh-CN" sz="3735" b="1" dirty="0"/>
              <a:t>6</a:t>
            </a:r>
            <a:r>
              <a:rPr lang="zh-CN" altLang="en-US" sz="3735" b="1" dirty="0"/>
              <a:t>颗</a:t>
            </a:r>
            <a:r>
              <a:rPr lang="en-US" altLang="zh-CN" sz="3735" b="1" dirty="0"/>
              <a:t>6</a:t>
            </a:r>
            <a:r>
              <a:rPr lang="zh-CN" altLang="en-US" sz="3735" b="1" dirty="0"/>
              <a:t>颗地数，都能刚好数完。这堆糖至少有多少颗？</a:t>
            </a:r>
            <a:endParaRPr lang="zh-CN" altLang="en-US" sz="3735" b="1" dirty="0"/>
          </a:p>
        </p:txBody>
      </p:sp>
      <p:grpSp>
        <p:nvGrpSpPr>
          <p:cNvPr id="19" name="组合 18"/>
          <p:cNvGrpSpPr/>
          <p:nvPr/>
        </p:nvGrpSpPr>
        <p:grpSpPr>
          <a:xfrm>
            <a:off x="1693076" y="2861845"/>
            <a:ext cx="4901861" cy="3150609"/>
            <a:chOff x="2007115" y="2195629"/>
            <a:chExt cx="2520280" cy="2362957"/>
          </a:xfrm>
        </p:grpSpPr>
        <p:pic>
          <p:nvPicPr>
            <p:cNvPr id="30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007116" y="3248164"/>
              <a:ext cx="776149" cy="13104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4" name="云形标注 5"/>
            <p:cNvSpPr>
              <a:spLocks noChangeArrowheads="1"/>
            </p:cNvSpPr>
            <p:nvPr/>
          </p:nvSpPr>
          <p:spPr bwMode="auto">
            <a:xfrm>
              <a:off x="2007115" y="2195629"/>
              <a:ext cx="2520280" cy="1072362"/>
            </a:xfrm>
            <a:prstGeom prst="cloudCallout">
              <a:avLst>
                <a:gd name="adj1" fmla="val -24515"/>
                <a:gd name="adj2" fmla="val 75192"/>
              </a:avLst>
            </a:prstGeom>
            <a:no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192036" y="2267000"/>
              <a:ext cx="2150438" cy="8072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这堆糖的最少颗数是</a:t>
              </a:r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的最小公倍数</a:t>
              </a:r>
              <a:r>
                <a:rPr lang="zh-CN" altLang="zh-CN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Text Box 6"/>
          <p:cNvSpPr txBox="1">
            <a:spLocks noChangeArrowheads="1"/>
          </p:cNvSpPr>
          <p:nvPr/>
        </p:nvSpPr>
        <p:spPr bwMode="auto">
          <a:xfrm>
            <a:off x="4143871" y="4713885"/>
            <a:ext cx="5760640" cy="578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ts val="3800"/>
              </a:lnSpc>
              <a:defRPr sz="2400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sz="3735" b="1" dirty="0"/>
              <a:t>答：这堆糖至少有</a:t>
            </a:r>
            <a:r>
              <a:rPr lang="en-US" altLang="zh-CN" sz="3735" b="1" dirty="0">
                <a:solidFill>
                  <a:srgbClr val="FF0000"/>
                </a:solidFill>
              </a:rPr>
              <a:t>12</a:t>
            </a:r>
            <a:r>
              <a:rPr lang="zh-CN" altLang="en-US" sz="3735" b="1" dirty="0">
                <a:solidFill>
                  <a:srgbClr val="FF0000"/>
                </a:solidFill>
              </a:rPr>
              <a:t>颗</a:t>
            </a:r>
            <a:r>
              <a:rPr lang="zh-CN" altLang="en-US" sz="3735" b="1" dirty="0"/>
              <a:t>。</a:t>
            </a:r>
            <a:endParaRPr lang="zh-CN" altLang="en-US" sz="3735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4"/>
          <p:cNvSpPr>
            <a:spLocks noChangeArrowheads="1"/>
          </p:cNvSpPr>
          <p:nvPr/>
        </p:nvSpPr>
        <p:spPr bwMode="auto">
          <a:xfrm>
            <a:off x="1103445" y="740701"/>
            <a:ext cx="10561173" cy="1586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buNone/>
            </a:pPr>
            <a:r>
              <a:rPr lang="en-US" altLang="zh-CN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男生</a:t>
            </a:r>
            <a:r>
              <a:rPr lang="en-US" altLang="zh-CN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人、女生</a:t>
            </a:r>
            <a:r>
              <a:rPr lang="en-US" altLang="zh-CN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人分别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站成若干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排。要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使每排的人数相同，每排最多有多少人？</a:t>
            </a:r>
            <a:endParaRPr lang="zh-CN" altLang="en-US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53364" y="3827911"/>
            <a:ext cx="5918052" cy="83883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zh-CN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应是</a:t>
            </a:r>
            <a:r>
              <a:rPr lang="en-US" altLang="zh-CN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zh-CN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最大</a:t>
            </a:r>
            <a:r>
              <a:rPr lang="zh-CN" altLang="zh-CN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公因数</a:t>
            </a: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8110" y="1962785"/>
            <a:ext cx="9693910" cy="2644775"/>
          </a:xfrm>
          <a:prstGeom prst="rect">
            <a:avLst/>
          </a:prstGeom>
          <a:noFill/>
        </p:spPr>
        <p:txBody>
          <a:bodyPr wrap="none" rtlCol="0">
            <a:noAutofit/>
          </a:bodyPr>
          <a:p>
            <a:pPr>
              <a:lnSpc>
                <a:spcPct val="130000"/>
              </a:lnSpc>
            </a:pPr>
            <a:r>
              <a:rPr lang="en-US" altLang="zh-CN" sz="4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4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什么是公因数？什么是最大公</a:t>
            </a:r>
            <a:r>
              <a:rPr lang="zh-CN" altLang="en-US" sz="4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因数？</a:t>
            </a:r>
            <a:endParaRPr lang="zh-CN" altLang="en-US" sz="4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lang="en-US" altLang="zh-CN" sz="4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4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4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什么是公倍数？什么是最小公倍数？</a:t>
            </a:r>
            <a:endParaRPr lang="zh-CN" altLang="en-US" sz="4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5635" y="755015"/>
            <a:ext cx="1755775" cy="1039495"/>
          </a:xfrm>
          <a:prstGeom prst="rect">
            <a:avLst/>
          </a:prstGeom>
          <a:noFill/>
        </p:spPr>
        <p:txBody>
          <a:bodyPr wrap="none" rtlCol="0">
            <a:noAutofit/>
          </a:bodyPr>
          <a:p>
            <a:pPr>
              <a:lnSpc>
                <a:spcPct val="130000"/>
              </a:lnSpc>
            </a:pP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思考问题</a:t>
            </a:r>
            <a:endParaRPr lang="zh-CN" altLang="en-US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1147717" y="1124744"/>
            <a:ext cx="4550200" cy="741471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公因数和最大公因数</a:t>
            </a:r>
            <a:endParaRPr lang="zh-CN" altLang="en-US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0420" y="2537460"/>
            <a:ext cx="4075245" cy="381917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55573" y="2483009"/>
            <a:ext cx="3759881" cy="3523623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2979639" y="3008141"/>
            <a:ext cx="2843025" cy="2392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几个数</a:t>
            </a: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公有的因</a:t>
            </a:r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数，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做这几个数的</a:t>
            </a: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公因</a:t>
            </a:r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zh-CN" altLang="en-US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316948" y="3140968"/>
            <a:ext cx="2947404" cy="2966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其中</a:t>
            </a: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最大的</a:t>
            </a:r>
            <a:endParaRPr lang="en-US" altLang="zh-CN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个，叫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做这几个数的</a:t>
            </a: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最大公因数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1103445" y="1028733"/>
            <a:ext cx="4550200" cy="741471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公倍数和最小公倍数</a:t>
            </a:r>
            <a:endParaRPr lang="zh-CN" altLang="en-US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989" y="2452968"/>
            <a:ext cx="4075245" cy="381917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22665" y="2398517"/>
            <a:ext cx="3759881" cy="3523623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3239521" y="3113888"/>
            <a:ext cx="2622077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几个数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公有的倍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，叫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做这几个数的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公倍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218460" y="3316113"/>
            <a:ext cx="2947404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其中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最小的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个，叫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做这几个数的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最小公倍数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92835" y="1329690"/>
            <a:ext cx="8356600" cy="20097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4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用短除法求出</a:t>
            </a:r>
            <a:r>
              <a:rPr lang="en-US" altLang="zh-CN" sz="4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18</a:t>
            </a:r>
            <a:r>
              <a:rPr lang="zh-CN" altLang="en-US" sz="4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和</a:t>
            </a:r>
            <a:r>
              <a:rPr lang="en-US" altLang="zh-CN" sz="4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24</a:t>
            </a:r>
            <a:r>
              <a:rPr lang="zh-CN" altLang="en-US" sz="4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的最大公因数。</a:t>
            </a:r>
            <a:endParaRPr lang="zh-CN" altLang="en-US" sz="1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>
              <a:lnSpc>
                <a:spcPct val="130000"/>
              </a:lnSpc>
            </a:pPr>
            <a:endParaRPr lang="zh-CN" altLang="en-US" sz="14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>
              <a:lnSpc>
                <a:spcPct val="130000"/>
              </a:lnSpc>
            </a:pPr>
            <a:endParaRPr lang="zh-CN" altLang="en-US" sz="14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>
              <a:lnSpc>
                <a:spcPct val="130000"/>
              </a:lnSpc>
            </a:pPr>
            <a:endParaRPr lang="zh-CN" altLang="en-US" sz="14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30000"/>
              </a:lnSpc>
            </a:pPr>
            <a:endParaRPr lang="zh-CN" altLang="en-US" sz="140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877695" y="730250"/>
            <a:ext cx="6371590" cy="915035"/>
          </a:xfrm>
          <a:prstGeom prst="rect">
            <a:avLst/>
          </a:prstGeom>
          <a:noFill/>
        </p:spPr>
        <p:txBody>
          <a:bodyPr wrap="none" rtlCol="0">
            <a:noAutofit/>
          </a:bodyPr>
          <a:p>
            <a:pPr>
              <a:lnSpc>
                <a:spcPct val="130000"/>
              </a:lnSpc>
            </a:pP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用短除法求最大公因数</a:t>
            </a:r>
            <a:endParaRPr lang="zh-CN" altLang="en-US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89125" y="2027555"/>
            <a:ext cx="5826125" cy="2769235"/>
          </a:xfrm>
          <a:prstGeom prst="rect">
            <a:avLst/>
          </a:prstGeom>
          <a:noFill/>
        </p:spPr>
        <p:txBody>
          <a:bodyPr wrap="none" rtlCol="0">
            <a:noAutofit/>
          </a:bodyPr>
          <a:p>
            <a:pPr>
              <a:lnSpc>
                <a:spcPct val="130000"/>
              </a:lnSpc>
            </a:pP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写出短除式；</a:t>
            </a:r>
            <a:endParaRPr lang="zh-CN" altLang="en-US" sz="36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用公因数去除；（公因数可以是合数）</a:t>
            </a:r>
            <a:endParaRPr lang="zh-CN" altLang="en-US" sz="36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除到商只有公因数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为止；</a:t>
            </a:r>
            <a:endParaRPr lang="zh-CN" altLang="en-US" sz="36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把所有的除数写成连乘形式。</a:t>
            </a:r>
            <a:endParaRPr lang="zh-CN" altLang="en-US" sz="36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06425" y="1000760"/>
            <a:ext cx="11347450" cy="970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4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用短除法求出</a:t>
            </a:r>
            <a:r>
              <a:rPr lang="zh-CN" sz="4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下面各组数</a:t>
            </a:r>
            <a:r>
              <a:rPr lang="zh-CN" altLang="en-US" sz="4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的最大公因数。</a:t>
            </a:r>
            <a:endParaRPr lang="zh-CN" altLang="en-US" sz="44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20140" y="2605405"/>
            <a:ext cx="8013065" cy="2540635"/>
          </a:xfrm>
          <a:prstGeom prst="rect">
            <a:avLst/>
          </a:prstGeom>
          <a:noFill/>
        </p:spPr>
        <p:txBody>
          <a:bodyPr wrap="none" rtlCol="0">
            <a:noAutofit/>
          </a:bodyPr>
          <a:p>
            <a:pPr algn="l">
              <a:lnSpc>
                <a:spcPct val="130000"/>
              </a:lnSpc>
            </a:pPr>
            <a:r>
              <a:rPr lang="en-US" altLang="zh-CN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    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en-US" altLang="zh-CN" sz="4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4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30</a:t>
            </a:r>
            <a:r>
              <a:rPr lang="zh-CN" altLang="en-US" sz="4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和</a:t>
            </a:r>
            <a:r>
              <a:rPr lang="en-US" altLang="zh-CN" sz="4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45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en-US" sz="4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26</a:t>
            </a:r>
            <a:r>
              <a:rPr lang="zh-CN" altLang="en-US" sz="4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和</a:t>
            </a:r>
            <a:r>
              <a:rPr lang="en-US" altLang="zh-CN" sz="4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78 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endParaRPr lang="en-US" altLang="zh-CN" sz="4000" b="1" dirty="0" smtClean="0"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30000"/>
              </a:lnSpc>
            </a:pPr>
            <a:endParaRPr lang="en-US" altLang="zh-CN" sz="4000" b="1" dirty="0" smtClean="0"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23490" y="547370"/>
            <a:ext cx="6371590" cy="915035"/>
          </a:xfrm>
          <a:prstGeom prst="rect">
            <a:avLst/>
          </a:prstGeom>
          <a:noFill/>
        </p:spPr>
        <p:txBody>
          <a:bodyPr wrap="none" rtlCol="0">
            <a:noAutofit/>
          </a:bodyPr>
          <a:p>
            <a:pPr>
              <a:lnSpc>
                <a:spcPct val="130000"/>
              </a:lnSpc>
            </a:pP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用短除法求最小公倍数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30545" y="1950720"/>
            <a:ext cx="5826125" cy="2769235"/>
          </a:xfrm>
          <a:prstGeom prst="rect">
            <a:avLst/>
          </a:prstGeom>
          <a:noFill/>
        </p:spPr>
        <p:txBody>
          <a:bodyPr wrap="none" rtlCol="0">
            <a:noAutofit/>
          </a:bodyPr>
          <a:p>
            <a:pPr>
              <a:lnSpc>
                <a:spcPct val="13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写出短除式；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用公因数去除；（公因数可以是合数）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除到商只有公因数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为止；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把所有的除数和商写成连乘形式。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0" y="1801495"/>
            <a:ext cx="5699760" cy="282003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3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写出短除式；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用公因数去除；（公因数可以是合数）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除到商只有公因数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为止；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4.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把所有的除数写成连乘形式。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7950" y="731520"/>
            <a:ext cx="6096000" cy="73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用短除法求最大公因数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606415" y="54610"/>
            <a:ext cx="22860" cy="683577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 Box 35"/>
          <p:cNvSpPr txBox="1">
            <a:spLocks noChangeArrowheads="1"/>
          </p:cNvSpPr>
          <p:nvPr/>
        </p:nvSpPr>
        <p:spPr bwMode="auto">
          <a:xfrm>
            <a:off x="706755" y="855345"/>
            <a:ext cx="10349865" cy="89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sz="4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用短除法求下列各组数的最小公倍数。</a:t>
            </a:r>
            <a:endParaRPr lang="zh-CN" altLang="en-US" sz="4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1055" y="2311400"/>
            <a:ext cx="9619615" cy="1553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</a:t>
            </a:r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</a:t>
            </a:r>
            <a:endParaRPr lang="en-US" altLang="zh-CN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ts val="3800"/>
              </a:lnSpc>
            </a:pPr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endParaRPr lang="en-US" altLang="zh-CN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ts val="3800"/>
              </a:lnSpc>
            </a:pPr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</a:t>
            </a:r>
            <a:r>
              <a:rPr lang="en-US" sz="4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60</a:t>
            </a:r>
            <a:r>
              <a:rPr lang="zh-CN" altLang="en-US" sz="4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和</a:t>
            </a:r>
            <a:r>
              <a:rPr lang="en-US" altLang="zh-CN" sz="4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75           84</a:t>
            </a:r>
            <a:r>
              <a:rPr lang="zh-CN" altLang="en-US" sz="4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和</a:t>
            </a:r>
            <a:r>
              <a:rPr lang="en-US" altLang="zh-CN" sz="4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36   </a:t>
            </a:r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</a:t>
            </a:r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endParaRPr lang="en-US" altLang="zh-CN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PP_MARK_KEY" val="45f7f46e-ee28-478c-a1ec-a73228f3c0af"/>
  <p:tag name="COMMONDATA" val="eyJoZGlkIjoiNzMzMDgxM2VjMjA0MTRkMWNiNzEwMjcwZDIyNmY4ZGQifQ=="/>
</p:tagLst>
</file>

<file path=ppt/theme/theme1.xml><?xml version="1.0" encoding="utf-8"?>
<a:theme xmlns:a="http://schemas.openxmlformats.org/drawingml/2006/main" name="主题1">
  <a:themeElements>
    <a:clrScheme name="自定义 224">
      <a:dk1>
        <a:srgbClr val="5F5F5F"/>
      </a:dk1>
      <a:lt1>
        <a:srgbClr val="FFFFFF"/>
      </a:lt1>
      <a:dk2>
        <a:srgbClr val="FFFFFF"/>
      </a:dk2>
      <a:lt2>
        <a:srgbClr val="4D4D4D"/>
      </a:lt2>
      <a:accent1>
        <a:srgbClr val="70CFE2"/>
      </a:accent1>
      <a:accent2>
        <a:srgbClr val="52C2A5"/>
      </a:accent2>
      <a:accent3>
        <a:srgbClr val="9BCF55"/>
      </a:accent3>
      <a:accent4>
        <a:srgbClr val="84ADE4"/>
      </a:accent4>
      <a:accent5>
        <a:srgbClr val="9D9394"/>
      </a:accent5>
      <a:accent6>
        <a:srgbClr val="FFC000"/>
      </a:accent6>
      <a:hlink>
        <a:srgbClr val="00B0F0"/>
      </a:hlink>
      <a:folHlink>
        <a:srgbClr val="AFB2B4"/>
      </a:folHlink>
    </a:clrScheme>
    <a:fontScheme name="自定义 11">
      <a:majorFont>
        <a:latin typeface="Arial"/>
        <a:ea typeface="幼圆"/>
        <a:cs typeface=""/>
      </a:majorFont>
      <a:minorFont>
        <a:latin typeface="Arial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主题1">
  <a:themeElements>
    <a:clrScheme name="自定义 224">
      <a:dk1>
        <a:srgbClr val="5F5F5F"/>
      </a:dk1>
      <a:lt1>
        <a:srgbClr val="FFFFFF"/>
      </a:lt1>
      <a:dk2>
        <a:srgbClr val="FFFFFF"/>
      </a:dk2>
      <a:lt2>
        <a:srgbClr val="4D4D4D"/>
      </a:lt2>
      <a:accent1>
        <a:srgbClr val="70CFE2"/>
      </a:accent1>
      <a:accent2>
        <a:srgbClr val="52C2A5"/>
      </a:accent2>
      <a:accent3>
        <a:srgbClr val="9BCF55"/>
      </a:accent3>
      <a:accent4>
        <a:srgbClr val="84ADE4"/>
      </a:accent4>
      <a:accent5>
        <a:srgbClr val="9D9394"/>
      </a:accent5>
      <a:accent6>
        <a:srgbClr val="FFC000"/>
      </a:accent6>
      <a:hlink>
        <a:srgbClr val="00B0F0"/>
      </a:hlink>
      <a:folHlink>
        <a:srgbClr val="AFB2B4"/>
      </a:folHlink>
    </a:clrScheme>
    <a:fontScheme name="自定义 11">
      <a:majorFont>
        <a:latin typeface="Arial"/>
        <a:ea typeface="幼圆"/>
        <a:cs typeface=""/>
      </a:majorFont>
      <a:minorFont>
        <a:latin typeface="Arial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1184</Words>
  <Application>WPS 演示</Application>
  <PresentationFormat>自定义</PresentationFormat>
  <Paragraphs>128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幼圆</vt:lpstr>
      <vt:lpstr>华文新魏</vt:lpstr>
      <vt:lpstr>楷体</vt:lpstr>
      <vt:lpstr>黑体</vt:lpstr>
      <vt:lpstr>楷体_GB2312</vt:lpstr>
      <vt:lpstr>Times New Roman</vt:lpstr>
      <vt:lpstr>等线</vt:lpstr>
      <vt:lpstr>Arial Unicode MS</vt:lpstr>
      <vt:lpstr>Calibri</vt:lpstr>
      <vt:lpstr>新宋体</vt:lpstr>
      <vt:lpstr>主题1</vt:lpstr>
      <vt:lpstr>3_主题1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14</cp:revision>
  <dcterms:created xsi:type="dcterms:W3CDTF">2018-09-27T13:22:00Z</dcterms:created>
  <dcterms:modified xsi:type="dcterms:W3CDTF">2023-04-28T07:06:03Z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3F18E3640BCE464FA9BFE2A3D868F6E2_12</vt:lpwstr>
  </property>
  <property fmtid="{D5CDD505-2E9C-101B-9397-08002B2CF9AE}" pid="3" name="KSOProductBuildVer">
    <vt:lpwstr>2052-11.1.0.14036</vt:lpwstr>
  </property>
</Properties>
</file>