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8"/>
  </p:notesMasterIdLst>
  <p:sldIdLst>
    <p:sldId id="30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303" r:id="rId10"/>
    <p:sldId id="285" r:id="rId11"/>
    <p:sldId id="286" r:id="rId12"/>
    <p:sldId id="304" r:id="rId13"/>
    <p:sldId id="305" r:id="rId14"/>
    <p:sldId id="287" r:id="rId15"/>
    <p:sldId id="288" r:id="rId16"/>
    <p:sldId id="289" r:id="rId17"/>
    <p:sldId id="290" r:id="rId18"/>
    <p:sldId id="291" r:id="rId19"/>
    <p:sldId id="306" r:id="rId20"/>
    <p:sldId id="292" r:id="rId21"/>
    <p:sldId id="293" r:id="rId22"/>
    <p:sldId id="294" r:id="rId23"/>
    <p:sldId id="295" r:id="rId24"/>
    <p:sldId id="296" r:id="rId25"/>
    <p:sldId id="301" r:id="rId26"/>
    <p:sldId id="302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C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3028E-32F4-48A1-990A-DFFED5D3C0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E267D-8026-43EF-8D53-3655DC37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36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865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59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70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805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10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69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年级首页.png">
            <a:extLst>
              <a:ext uri="{FF2B5EF4-FFF2-40B4-BE49-F238E27FC236}">
                <a16:creationId xmlns="" xmlns:a16="http://schemas.microsoft.com/office/drawing/2014/main" id="{6E053B83-95EE-4031-8120-A023D83B6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27" name="文本框 22">
            <a:extLst>
              <a:ext uri="{FF2B5EF4-FFF2-40B4-BE49-F238E27FC236}">
                <a16:creationId xmlns="" xmlns:a16="http://schemas.microsoft.com/office/drawing/2014/main" id="{DBF6767F-67B4-449B-AC8E-5C7D7423C56C}"/>
              </a:ext>
            </a:extLst>
          </p:cNvPr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人教版  数学  六年级  下册</a:t>
            </a:r>
          </a:p>
        </p:txBody>
      </p:sp>
      <p:cxnSp>
        <p:nvCxnSpPr>
          <p:cNvPr id="28" name="直线连接符 4">
            <a:extLst>
              <a:ext uri="{FF2B5EF4-FFF2-40B4-BE49-F238E27FC236}">
                <a16:creationId xmlns="" xmlns:a16="http://schemas.microsoft.com/office/drawing/2014/main" id="{0865FAD3-4D10-4B84-8F4E-0CD39266C7E4}"/>
              </a:ext>
            </a:extLst>
          </p:cNvPr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62C7DAF-F518-4679-9EC5-AF11BFEDF0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1470"/>
            <a:ext cx="1099181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60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483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946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2019/11/27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70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36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>
            <a:extLst>
              <a:ext uri="{FF2B5EF4-FFF2-40B4-BE49-F238E27FC236}">
                <a16:creationId xmlns="" xmlns:a16="http://schemas.microsoft.com/office/drawing/2014/main" id="{603C70D2-E6EE-4F81-A1A5-9DE152D50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22185CA-A1E4-48D9-8CC9-18B07D5020A2}"/>
              </a:ext>
            </a:extLst>
          </p:cNvPr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>
              <a:extLst>
                <a:ext uri="{FF2B5EF4-FFF2-40B4-BE49-F238E27FC236}">
                  <a16:creationId xmlns="" xmlns:a16="http://schemas.microsoft.com/office/drawing/2014/main" id="{44E779EB-1F22-48A0-88AB-167E4D55494F}"/>
                </a:ext>
              </a:extLst>
            </p:cNvPr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/>
                  <a:ea typeface="宋体"/>
                </a:rPr>
                <a:t>情境导入</a:t>
              </a:r>
            </a:p>
          </p:txBody>
        </p:sp>
        <p:pic>
          <p:nvPicPr>
            <p:cNvPr id="8" name="图片 7" descr="未标题-1.png">
              <a:extLst>
                <a:ext uri="{FF2B5EF4-FFF2-40B4-BE49-F238E27FC236}">
                  <a16:creationId xmlns="" xmlns:a16="http://schemas.microsoft.com/office/drawing/2014/main" id="{D7E7AC7B-1F2F-4452-978E-7D4F1CB75F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6054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>
            <a:extLst>
              <a:ext uri="{FF2B5EF4-FFF2-40B4-BE49-F238E27FC236}">
                <a16:creationId xmlns="" xmlns:a16="http://schemas.microsoft.com/office/drawing/2014/main" id="{C8E82B67-D02C-4713-A709-A6712D2B75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9DF55-7773-44E3-90F5-E6D6DE66154F}"/>
              </a:ext>
            </a:extLst>
          </p:cNvPr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>
              <a:extLst>
                <a:ext uri="{FF2B5EF4-FFF2-40B4-BE49-F238E27FC236}">
                  <a16:creationId xmlns="" xmlns:a16="http://schemas.microsoft.com/office/drawing/2014/main" id="{3E8E7D07-DAF9-49FF-88BE-487251052494}"/>
                </a:ext>
              </a:extLst>
            </p:cNvPr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/>
                  <a:ea typeface="宋体"/>
                </a:rPr>
                <a:t>探究新知</a:t>
              </a:r>
            </a:p>
          </p:txBody>
        </p:sp>
        <p:pic>
          <p:nvPicPr>
            <p:cNvPr id="12" name="图片 11" descr="未标题-1.png">
              <a:extLst>
                <a:ext uri="{FF2B5EF4-FFF2-40B4-BE49-F238E27FC236}">
                  <a16:creationId xmlns="" xmlns:a16="http://schemas.microsoft.com/office/drawing/2014/main" id="{7CCBE46B-A91B-47AE-884B-313288CE3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4766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>
            <a:extLst>
              <a:ext uri="{FF2B5EF4-FFF2-40B4-BE49-F238E27FC236}">
                <a16:creationId xmlns="" xmlns:a16="http://schemas.microsoft.com/office/drawing/2014/main" id="{33C2FD80-7F3B-47FA-B613-9F4E8BB3E7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211592C-5BE7-4137-AF3B-B5A4C22DCFBE}"/>
              </a:ext>
            </a:extLst>
          </p:cNvPr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>
              <a:extLst>
                <a:ext uri="{FF2B5EF4-FFF2-40B4-BE49-F238E27FC236}">
                  <a16:creationId xmlns="" xmlns:a16="http://schemas.microsoft.com/office/drawing/2014/main" id="{9989284F-B94F-4989-95FF-5945475F5CD9}"/>
                </a:ext>
              </a:extLst>
            </p:cNvPr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/>
                  <a:ea typeface="宋体"/>
                </a:rPr>
                <a:t>课堂练习</a:t>
              </a:r>
            </a:p>
          </p:txBody>
        </p:sp>
        <p:pic>
          <p:nvPicPr>
            <p:cNvPr id="11" name="图片 10" descr="未标题-1.png">
              <a:extLst>
                <a:ext uri="{FF2B5EF4-FFF2-40B4-BE49-F238E27FC236}">
                  <a16:creationId xmlns="" xmlns:a16="http://schemas.microsoft.com/office/drawing/2014/main" id="{C69D06BF-94B8-4707-B76B-CE250696B5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7798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>
            <a:extLst>
              <a:ext uri="{FF2B5EF4-FFF2-40B4-BE49-F238E27FC236}">
                <a16:creationId xmlns="" xmlns:a16="http://schemas.microsoft.com/office/drawing/2014/main" id="{11F63132-7D9F-49C8-B8B7-D652E682D6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>
            <a:extLst>
              <a:ext uri="{FF2B5EF4-FFF2-40B4-BE49-F238E27FC236}">
                <a16:creationId xmlns="" xmlns:a16="http://schemas.microsoft.com/office/drawing/2014/main" id="{ABA790D8-9491-4365-ABE9-8129549A9E78}"/>
              </a:ext>
            </a:extLst>
          </p:cNvPr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/>
                <a:ea typeface="宋体"/>
              </a:rPr>
              <a:t>课堂小结</a:t>
            </a:r>
          </a:p>
        </p:txBody>
      </p:sp>
      <p:pic>
        <p:nvPicPr>
          <p:cNvPr id="8" name="图片 7" descr="未标题-1.png">
            <a:extLst>
              <a:ext uri="{FF2B5EF4-FFF2-40B4-BE49-F238E27FC236}">
                <a16:creationId xmlns="" xmlns:a16="http://schemas.microsoft.com/office/drawing/2014/main" id="{4BFC674E-DF2F-4CB2-81CE-5AF6333380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>
            <a:extLst>
              <a:ext uri="{FF2B5EF4-FFF2-40B4-BE49-F238E27FC236}">
                <a16:creationId xmlns="" xmlns:a16="http://schemas.microsoft.com/office/drawing/2014/main" id="{0833DDC6-5A6E-4E9D-8FE1-DFEAF0923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4F8253BB-1968-4F58-B9B7-6AC02F98FF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>
            <a:extLst>
              <a:ext uri="{FF2B5EF4-FFF2-40B4-BE49-F238E27FC236}">
                <a16:creationId xmlns="" xmlns:a16="http://schemas.microsoft.com/office/drawing/2014/main" id="{B4168DA0-1752-44D7-900F-0D2708EEC3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>
            <a:extLst>
              <a:ext uri="{FF2B5EF4-FFF2-40B4-BE49-F238E27FC236}">
                <a16:creationId xmlns="" xmlns:a16="http://schemas.microsoft.com/office/drawing/2014/main" id="{EAEF52F4-F423-48E6-A8E0-08A3FFEFBB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12A02B4-96B9-4F38-8727-DEE9BC2C3D4C}"/>
              </a:ext>
            </a:extLst>
          </p:cNvPr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>
              <a:extLst>
                <a:ext uri="{FF2B5EF4-FFF2-40B4-BE49-F238E27FC236}">
                  <a16:creationId xmlns="" xmlns:a16="http://schemas.microsoft.com/office/drawing/2014/main" id="{7DD69861-7098-49A1-9766-9A1AFFBFB8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1AA9139E-C4E2-462C-A6AC-806507955D52}"/>
                </a:ext>
              </a:extLst>
            </p:cNvPr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/>
                  <a:ea typeface="宋体"/>
                </a:rPr>
                <a:t>课后作业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650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>
            <a:extLst>
              <a:ext uri="{FF2B5EF4-FFF2-40B4-BE49-F238E27FC236}">
                <a16:creationId xmlns="" xmlns:a16="http://schemas.microsoft.com/office/drawing/2014/main" id="{74B8E87D-3A6C-4360-BF40-5FFEB7666E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4B6D921-5469-4B69-A447-9E6AB03C8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BC23C19-49C0-4E79-AD6A-DDD475D1B1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36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45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3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>
            <a:extLst>
              <a:ext uri="{FF2B5EF4-FFF2-40B4-BE49-F238E27FC236}">
                <a16:creationId xmlns="" xmlns:a16="http://schemas.microsoft.com/office/drawing/2014/main" id="{A2D921E4-7FF4-4198-BACA-26012FA86B4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>
            <a:extLst>
              <a:ext uri="{FF2B5EF4-FFF2-40B4-BE49-F238E27FC236}">
                <a16:creationId xmlns="" xmlns:a16="http://schemas.microsoft.com/office/drawing/2014/main" id="{74BFB079-FF16-4D7A-9C0F-2F1832459724}"/>
              </a:ext>
            </a:extLst>
          </p:cNvPr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/>
                <a:ea typeface="宋体"/>
              </a:rPr>
              <a:t>圆柱</a:t>
            </a:r>
          </a:p>
        </p:txBody>
      </p:sp>
    </p:spTree>
    <p:extLst>
      <p:ext uri="{BB962C8B-B14F-4D97-AF65-F5344CB8AC3E}">
        <p14:creationId xmlns:p14="http://schemas.microsoft.com/office/powerpoint/2010/main" val="28358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hdphoto" Target="../media/hdphoto2.wdp"/><Relationship Id="rId7" Type="http://schemas.openxmlformats.org/officeDocument/2006/relationships/image" Target="../media/image4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44.png"/><Relationship Id="rId10" Type="http://schemas.openxmlformats.org/officeDocument/2006/relationships/image" Target="../media/image41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6705BF0-C50E-4539-AB1A-02A986F74A2A}"/>
              </a:ext>
            </a:extLst>
          </p:cNvPr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D5BBA8B-BA0A-4AC0-98FD-19847CF7E065}"/>
              </a:ext>
            </a:extLst>
          </p:cNvPr>
          <p:cNvSpPr/>
          <p:nvPr/>
        </p:nvSpPr>
        <p:spPr>
          <a:xfrm>
            <a:off x="2492881" y="1494011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圆柱的认识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06DBB39-AF9F-4091-85D9-C3E4628D224D}"/>
              </a:ext>
            </a:extLst>
          </p:cNvPr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</a:p>
        </p:txBody>
      </p:sp>
      <p:grpSp>
        <p:nvGrpSpPr>
          <p:cNvPr id="5" name="组合 26">
            <a:extLst>
              <a:ext uri="{FF2B5EF4-FFF2-40B4-BE49-F238E27FC236}">
                <a16:creationId xmlns="" xmlns:a16="http://schemas.microsoft.com/office/drawing/2014/main" id="{DDC7039B-5419-476F-945A-FC6C39BE9E88}"/>
              </a:ext>
            </a:extLst>
          </p:cNvPr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B01CC896-B42D-4BC6-AE9D-6BDC4E720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C935462D-E4D5-40E2-B011-48DEB80DABC7}"/>
                </a:ext>
              </a:extLst>
            </p:cNvPr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429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9"/>
          <p:cNvSpPr txBox="1">
            <a:spLocks noChangeArrowheads="1"/>
          </p:cNvSpPr>
          <p:nvPr/>
        </p:nvSpPr>
        <p:spPr bwMode="auto">
          <a:xfrm>
            <a:off x="395536" y="627534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把一张长方形的硬纸贴在木棒上，快速转动木棒，看看转出来的是什么形状。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4"/>
          <p:cNvGrpSpPr/>
          <p:nvPr/>
        </p:nvGrpSpPr>
        <p:grpSpPr>
          <a:xfrm>
            <a:off x="3963345" y="1756122"/>
            <a:ext cx="1938337" cy="3263900"/>
            <a:chOff x="3253" y="628"/>
            <a:chExt cx="3052" cy="5140"/>
          </a:xfrm>
        </p:grpSpPr>
        <p:pic>
          <p:nvPicPr>
            <p:cNvPr id="26" name="图片 7" descr="木棒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圆柱形 26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28" name="组合 3"/>
          <p:cNvGrpSpPr/>
          <p:nvPr/>
        </p:nvGrpSpPr>
        <p:grpSpPr>
          <a:xfrm>
            <a:off x="3963345" y="4010371"/>
            <a:ext cx="1089025" cy="381000"/>
            <a:chOff x="5818" y="6411"/>
            <a:chExt cx="1342" cy="802"/>
          </a:xfrm>
        </p:grpSpPr>
        <p:sp>
          <p:nvSpPr>
            <p:cNvPr id="29" name="左弧形箭头 28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30" name="左弧形箭头 29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83615" y="1958211"/>
            <a:ext cx="1621155" cy="1673066"/>
            <a:chOff x="1653" y="2064"/>
            <a:chExt cx="7021" cy="1706"/>
          </a:xfrm>
        </p:grpSpPr>
        <p:sp>
          <p:nvSpPr>
            <p:cNvPr id="32" name="Rectangle 17"/>
            <p:cNvSpPr/>
            <p:nvPr/>
          </p:nvSpPr>
          <p:spPr>
            <a:xfrm>
              <a:off x="1653" y="2067"/>
              <a:ext cx="3514" cy="1703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9999"/>
                </a:gs>
              </a:gsLst>
              <a:lin ang="10740000"/>
              <a:tileRect/>
            </a:gradFill>
            <a:ln w="127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5160" y="2064"/>
              <a:ext cx="3514" cy="1703"/>
            </a:xfrm>
            <a:prstGeom prst="rect">
              <a:avLst/>
            </a:prstGeom>
            <a:noFill/>
            <a:ln w="12700" cap="flat" cmpd="sng">
              <a:solidFill>
                <a:schemeClr val="bg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6" name="图片 35" descr="圆柱1"/>
          <p:cNvPicPr>
            <a:picLocks noChangeAspect="1"/>
          </p:cNvPicPr>
          <p:nvPr/>
        </p:nvPicPr>
        <p:blipFill>
          <a:blip r:embed="rId5"/>
          <a:srcRect b="87793"/>
          <a:stretch>
            <a:fillRect/>
          </a:stretch>
        </p:blipFill>
        <p:spPr>
          <a:xfrm>
            <a:off x="2643974" y="1714370"/>
            <a:ext cx="3370421" cy="2466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圆柱1"/>
          <p:cNvPicPr>
            <a:picLocks noChangeAspect="1"/>
          </p:cNvPicPr>
          <p:nvPr/>
        </p:nvPicPr>
        <p:blipFill>
          <a:blip r:embed="rId5"/>
          <a:srcRect t="11646"/>
          <a:stretch>
            <a:fillRect/>
          </a:stretch>
        </p:blipFill>
        <p:spPr>
          <a:xfrm>
            <a:off x="2643974" y="1961067"/>
            <a:ext cx="3370421" cy="18678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 descr="圆柱1"/>
          <p:cNvPicPr>
            <a:picLocks noChangeAspect="1"/>
          </p:cNvPicPr>
          <p:nvPr/>
        </p:nvPicPr>
        <p:blipFill>
          <a:blip r:embed="rId5"/>
          <a:srcRect t="-11145"/>
          <a:stretch>
            <a:fillRect/>
          </a:stretch>
        </p:blipFill>
        <p:spPr>
          <a:xfrm>
            <a:off x="2671120" y="1440527"/>
            <a:ext cx="3370421" cy="23883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Rectangle 110"/>
          <p:cNvSpPr/>
          <p:nvPr/>
        </p:nvSpPr>
        <p:spPr>
          <a:xfrm>
            <a:off x="3583615" y="1961544"/>
            <a:ext cx="816769" cy="166973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66758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bldLvl="0" animBg="1"/>
      <p:bldP spid="39" grpId="2" animBg="1"/>
      <p:bldP spid="39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 rot="16200000">
            <a:off x="4825650" y="865624"/>
            <a:ext cx="1938337" cy="3263900"/>
            <a:chOff x="3253" y="627"/>
            <a:chExt cx="3052" cy="5140"/>
          </a:xfrm>
        </p:grpSpPr>
        <p:pic>
          <p:nvPicPr>
            <p:cNvPr id="3" name="图片 7" descr="木棒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柱形 3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5" name="组合 3"/>
          <p:cNvGrpSpPr/>
          <p:nvPr/>
        </p:nvGrpSpPr>
        <p:grpSpPr>
          <a:xfrm rot="16200000">
            <a:off x="7005339" y="2723802"/>
            <a:ext cx="1089025" cy="381000"/>
            <a:chOff x="5818" y="6411"/>
            <a:chExt cx="1342" cy="802"/>
          </a:xfrm>
        </p:grpSpPr>
        <p:sp>
          <p:nvSpPr>
            <p:cNvPr id="6" name="左弧形箭头 5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7" name="左弧形箭头 6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8" name="组合 7"/>
          <p:cNvGrpSpPr/>
          <p:nvPr/>
        </p:nvGrpSpPr>
        <p:grpSpPr>
          <a:xfrm rot="16200000">
            <a:off x="4415411" y="2198340"/>
            <a:ext cx="1621155" cy="1673066"/>
            <a:chOff x="1653" y="2064"/>
            <a:chExt cx="7021" cy="1706"/>
          </a:xfrm>
        </p:grpSpPr>
        <p:sp>
          <p:nvSpPr>
            <p:cNvPr id="9" name="Rectangle 17"/>
            <p:cNvSpPr/>
            <p:nvPr/>
          </p:nvSpPr>
          <p:spPr>
            <a:xfrm>
              <a:off x="1653" y="2067"/>
              <a:ext cx="3514" cy="1703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9999"/>
                </a:gs>
              </a:gsLst>
              <a:lin ang="10740000"/>
              <a:tileRect/>
            </a:gradFill>
            <a:ln w="127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Rectangle 17"/>
            <p:cNvSpPr/>
            <p:nvPr/>
          </p:nvSpPr>
          <p:spPr>
            <a:xfrm>
              <a:off x="5160" y="2064"/>
              <a:ext cx="3514" cy="1703"/>
            </a:xfrm>
            <a:prstGeom prst="rect">
              <a:avLst/>
            </a:prstGeom>
            <a:noFill/>
            <a:ln w="12700" cap="flat" cmpd="sng">
              <a:solidFill>
                <a:schemeClr val="bg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" name="图片 11" descr="圆柱1"/>
          <p:cNvPicPr>
            <a:picLocks noChangeAspect="1"/>
          </p:cNvPicPr>
          <p:nvPr/>
        </p:nvPicPr>
        <p:blipFill>
          <a:blip r:embed="rId3"/>
          <a:srcRect t="11646"/>
          <a:stretch>
            <a:fillRect/>
          </a:stretch>
        </p:blipFill>
        <p:spPr>
          <a:xfrm rot="16200000">
            <a:off x="3497938" y="1941489"/>
            <a:ext cx="3370421" cy="18678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圆柱1"/>
          <p:cNvPicPr>
            <a:picLocks noChangeAspect="1"/>
          </p:cNvPicPr>
          <p:nvPr/>
        </p:nvPicPr>
        <p:blipFill>
          <a:blip r:embed="rId3"/>
          <a:srcRect t="-11145"/>
          <a:stretch>
            <a:fillRect/>
          </a:stretch>
        </p:blipFill>
        <p:spPr>
          <a:xfrm rot="16200000">
            <a:off x="3476096" y="1902327"/>
            <a:ext cx="3087361" cy="21878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110"/>
          <p:cNvSpPr/>
          <p:nvPr/>
        </p:nvSpPr>
        <p:spPr>
          <a:xfrm rot="16200000">
            <a:off x="4803480" y="2633151"/>
            <a:ext cx="833249" cy="166718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 descr="圆柱1"/>
          <p:cNvPicPr>
            <a:picLocks noChangeAspect="1"/>
          </p:cNvPicPr>
          <p:nvPr/>
        </p:nvPicPr>
        <p:blipFill>
          <a:blip r:embed="rId3"/>
          <a:srcRect b="87793"/>
          <a:stretch>
            <a:fillRect/>
          </a:stretch>
        </p:blipFill>
        <p:spPr>
          <a:xfrm rot="16200000">
            <a:off x="2441551" y="2752065"/>
            <a:ext cx="3370421" cy="2466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69"/>
          <p:cNvSpPr txBox="1">
            <a:spLocks noChangeArrowheads="1"/>
          </p:cNvSpPr>
          <p:nvPr/>
        </p:nvSpPr>
        <p:spPr bwMode="auto">
          <a:xfrm>
            <a:off x="467544" y="627534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把一张长方形的硬纸贴在木棒上，快速转动木棒，看看转出来的是什么形状。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795671" y="1779662"/>
            <a:ext cx="2912232" cy="2799682"/>
            <a:chOff x="4918382" y="1849151"/>
            <a:chExt cx="2912232" cy="279968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2668" y="3030762"/>
              <a:ext cx="1207946" cy="1618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4918382" y="1866746"/>
              <a:ext cx="1916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转动起来像一个圆柱。</a:t>
              </a: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4918382" y="1849151"/>
              <a:ext cx="2327951" cy="785274"/>
            </a:xfrm>
            <a:prstGeom prst="cloudCallout">
              <a:avLst>
                <a:gd name="adj1" fmla="val 22458"/>
                <a:gd name="adj2" fmla="val 89626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54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bldLvl="0" animBg="1"/>
      <p:bldP spid="14" grpId="2" animBg="1"/>
      <p:bldP spid="14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0">
            <a:extLst>
              <a:ext uri="{FF2B5EF4-FFF2-40B4-BE49-F238E27FC236}">
                <a16:creationId xmlns="" xmlns:a16="http://schemas.microsoft.com/office/drawing/2014/main" id="{CF38DF6A-9935-421D-87C1-42C3F4BECD14}"/>
              </a:ext>
            </a:extLst>
          </p:cNvPr>
          <p:cNvSpPr/>
          <p:nvPr/>
        </p:nvSpPr>
        <p:spPr>
          <a:xfrm rot="16200000">
            <a:off x="927306" y="1911469"/>
            <a:ext cx="1915030" cy="166718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="" xmlns:a16="http://schemas.microsoft.com/office/drawing/2014/main" id="{5341A8FF-20B8-4208-88BD-4FDCCDB52A30}"/>
              </a:ext>
            </a:extLst>
          </p:cNvPr>
          <p:cNvGrpSpPr/>
          <p:nvPr/>
        </p:nvGrpSpPr>
        <p:grpSpPr>
          <a:xfrm rot="16200000">
            <a:off x="1490366" y="684832"/>
            <a:ext cx="1938337" cy="3263900"/>
            <a:chOff x="3253" y="627"/>
            <a:chExt cx="3052" cy="5140"/>
          </a:xfrm>
        </p:grpSpPr>
        <p:pic>
          <p:nvPicPr>
            <p:cNvPr id="3" name="图片 7" descr="木棒2">
              <a:extLst>
                <a:ext uri="{FF2B5EF4-FFF2-40B4-BE49-F238E27FC236}">
                  <a16:creationId xmlns="" xmlns:a16="http://schemas.microsoft.com/office/drawing/2014/main" id="{329C75E7-015F-46F9-BBA1-FCFAF2EBF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柱形 3">
              <a:extLst>
                <a:ext uri="{FF2B5EF4-FFF2-40B4-BE49-F238E27FC236}">
                  <a16:creationId xmlns="" xmlns:a16="http://schemas.microsoft.com/office/drawing/2014/main" id="{8D46A059-2A91-42C8-9328-3CEEE27EB34C}"/>
                </a:ext>
              </a:extLst>
            </p:cNvPr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5" name="组合 3">
            <a:extLst>
              <a:ext uri="{FF2B5EF4-FFF2-40B4-BE49-F238E27FC236}">
                <a16:creationId xmlns="" xmlns:a16="http://schemas.microsoft.com/office/drawing/2014/main" id="{CC374A34-82DC-4832-AA4C-6D2FACA89B30}"/>
              </a:ext>
            </a:extLst>
          </p:cNvPr>
          <p:cNvGrpSpPr/>
          <p:nvPr/>
        </p:nvGrpSpPr>
        <p:grpSpPr>
          <a:xfrm rot="16200000">
            <a:off x="3670055" y="2543010"/>
            <a:ext cx="1089025" cy="381000"/>
            <a:chOff x="5818" y="6411"/>
            <a:chExt cx="1342" cy="802"/>
          </a:xfrm>
        </p:grpSpPr>
        <p:sp>
          <p:nvSpPr>
            <p:cNvPr id="6" name="左弧形箭头 5">
              <a:extLst>
                <a:ext uri="{FF2B5EF4-FFF2-40B4-BE49-F238E27FC236}">
                  <a16:creationId xmlns="" xmlns:a16="http://schemas.microsoft.com/office/drawing/2014/main" id="{AD6AECE0-9E55-451E-9DE5-C21487DE7FE7}"/>
                </a:ext>
              </a:extLst>
            </p:cNvPr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7" name="左弧形箭头 6">
              <a:extLst>
                <a:ext uri="{FF2B5EF4-FFF2-40B4-BE49-F238E27FC236}">
                  <a16:creationId xmlns="" xmlns:a16="http://schemas.microsoft.com/office/drawing/2014/main" id="{7E77BEC1-B8A6-4620-B05E-1415ADDD8BFF}"/>
                </a:ext>
              </a:extLst>
            </p:cNvPr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9" name="Group 10">
            <a:extLst>
              <a:ext uri="{FF2B5EF4-FFF2-40B4-BE49-F238E27FC236}">
                <a16:creationId xmlns="" xmlns:a16="http://schemas.microsoft.com/office/drawing/2014/main" id="{BF7C9A23-DCE4-442D-B49E-C40C02D93B60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780040"/>
            <a:ext cx="2775822" cy="1085284"/>
            <a:chOff x="0" y="0"/>
            <a:chExt cx="1968" cy="781"/>
          </a:xfrm>
        </p:grpSpPr>
        <p:sp>
          <p:nvSpPr>
            <p:cNvPr id="10" name="Oval 12">
              <a:extLst>
                <a:ext uri="{FF2B5EF4-FFF2-40B4-BE49-F238E27FC236}">
                  <a16:creationId xmlns="" xmlns:a16="http://schemas.microsoft.com/office/drawing/2014/main" id="{ED189309-7A61-4E4F-9AD8-46BC2566B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1" name="Text Box 13">
              <a:extLst>
                <a:ext uri="{FF2B5EF4-FFF2-40B4-BE49-F238E27FC236}">
                  <a16:creationId xmlns="" xmlns:a16="http://schemas.microsoft.com/office/drawing/2014/main" id="{49669879-6658-42AD-B2D6-C8D30A2A07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="" xmlns:a16="http://schemas.microsoft.com/office/drawing/2014/main" id="{C6BAEC8A-4EAD-4B13-9D68-F16FF6104FA8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639416"/>
            <a:ext cx="2775822" cy="1085284"/>
            <a:chOff x="0" y="0"/>
            <a:chExt cx="1968" cy="781"/>
          </a:xfrm>
        </p:grpSpPr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6AA0B89D-4A9C-461A-99F6-85612719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4" name="Text Box 13">
              <a:extLst>
                <a:ext uri="{FF2B5EF4-FFF2-40B4-BE49-F238E27FC236}">
                  <a16:creationId xmlns="" xmlns:a16="http://schemas.microsoft.com/office/drawing/2014/main" id="{5621A327-F9A3-46AE-9BF1-B355D9B8B6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="" xmlns:a16="http://schemas.microsoft.com/office/drawing/2014/main" id="{D0AF5646-E019-42C0-97EC-83A2AC76AA10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498789"/>
            <a:ext cx="2775822" cy="1085284"/>
            <a:chOff x="0" y="0"/>
            <a:chExt cx="1968" cy="781"/>
          </a:xfrm>
        </p:grpSpPr>
        <p:sp>
          <p:nvSpPr>
            <p:cNvPr id="16" name="Oval 12">
              <a:extLst>
                <a:ext uri="{FF2B5EF4-FFF2-40B4-BE49-F238E27FC236}">
                  <a16:creationId xmlns="" xmlns:a16="http://schemas.microsoft.com/office/drawing/2014/main" id="{9945E674-955D-4B2E-978D-BEF38B707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7" name="Text Box 13">
              <a:extLst>
                <a:ext uri="{FF2B5EF4-FFF2-40B4-BE49-F238E27FC236}">
                  <a16:creationId xmlns="" xmlns:a16="http://schemas.microsoft.com/office/drawing/2014/main" id="{50C2A1A9-CEAD-4E11-B4F4-0AADEB6DB1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18" name="Group 10">
            <a:extLst>
              <a:ext uri="{FF2B5EF4-FFF2-40B4-BE49-F238E27FC236}">
                <a16:creationId xmlns="" xmlns:a16="http://schemas.microsoft.com/office/drawing/2014/main" id="{90152081-A5D6-41B5-9B3D-458DC6DC6AF6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358162"/>
            <a:ext cx="2775822" cy="1085284"/>
            <a:chOff x="0" y="0"/>
            <a:chExt cx="1968" cy="781"/>
          </a:xfrm>
        </p:grpSpPr>
        <p:sp>
          <p:nvSpPr>
            <p:cNvPr id="19" name="Oval 12">
              <a:extLst>
                <a:ext uri="{FF2B5EF4-FFF2-40B4-BE49-F238E27FC236}">
                  <a16:creationId xmlns="" xmlns:a16="http://schemas.microsoft.com/office/drawing/2014/main" id="{9315093F-958A-4C99-8D8B-271CFC90B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0" name="Text Box 13">
              <a:extLst>
                <a:ext uri="{FF2B5EF4-FFF2-40B4-BE49-F238E27FC236}">
                  <a16:creationId xmlns="" xmlns:a16="http://schemas.microsoft.com/office/drawing/2014/main" id="{B2DBE7F2-8353-487D-9D2B-EB34276BA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21" name="Group 10">
            <a:extLst>
              <a:ext uri="{FF2B5EF4-FFF2-40B4-BE49-F238E27FC236}">
                <a16:creationId xmlns="" xmlns:a16="http://schemas.microsoft.com/office/drawing/2014/main" id="{AE36819A-0A90-45AD-A132-EAAED893ADF1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217535"/>
            <a:ext cx="2775822" cy="1085284"/>
            <a:chOff x="0" y="0"/>
            <a:chExt cx="1968" cy="781"/>
          </a:xfrm>
        </p:grpSpPr>
        <p:sp>
          <p:nvSpPr>
            <p:cNvPr id="22" name="Oval 12">
              <a:extLst>
                <a:ext uri="{FF2B5EF4-FFF2-40B4-BE49-F238E27FC236}">
                  <a16:creationId xmlns="" xmlns:a16="http://schemas.microsoft.com/office/drawing/2014/main" id="{E9D464DE-5570-43EC-8198-9FE37FB76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3" name="Text Box 13">
              <a:extLst>
                <a:ext uri="{FF2B5EF4-FFF2-40B4-BE49-F238E27FC236}">
                  <a16:creationId xmlns="" xmlns:a16="http://schemas.microsoft.com/office/drawing/2014/main" id="{F688692D-1BED-45F5-B39A-D2ECA118CC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24" name="Group 10">
            <a:extLst>
              <a:ext uri="{FF2B5EF4-FFF2-40B4-BE49-F238E27FC236}">
                <a16:creationId xmlns="" xmlns:a16="http://schemas.microsoft.com/office/drawing/2014/main" id="{5A384E85-40DA-4949-955C-BF5C4CAD49E6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2076908"/>
            <a:ext cx="2775822" cy="1085284"/>
            <a:chOff x="0" y="0"/>
            <a:chExt cx="1968" cy="781"/>
          </a:xfrm>
        </p:grpSpPr>
        <p:sp>
          <p:nvSpPr>
            <p:cNvPr id="25" name="Oval 12">
              <a:extLst>
                <a:ext uri="{FF2B5EF4-FFF2-40B4-BE49-F238E27FC236}">
                  <a16:creationId xmlns="" xmlns:a16="http://schemas.microsoft.com/office/drawing/2014/main" id="{5C3FC7EB-3EE3-443A-8C97-7471EB73E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6" name="Text Box 13">
              <a:extLst>
                <a:ext uri="{FF2B5EF4-FFF2-40B4-BE49-F238E27FC236}">
                  <a16:creationId xmlns="" xmlns:a16="http://schemas.microsoft.com/office/drawing/2014/main" id="{D13490E0-1071-4EA3-B45F-1E69D939B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27" name="Group 10">
            <a:extLst>
              <a:ext uri="{FF2B5EF4-FFF2-40B4-BE49-F238E27FC236}">
                <a16:creationId xmlns="" xmlns:a16="http://schemas.microsoft.com/office/drawing/2014/main" id="{71FEE219-0E39-4E6D-879D-180F35BADEA2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1936281"/>
            <a:ext cx="2775822" cy="1085284"/>
            <a:chOff x="0" y="0"/>
            <a:chExt cx="1968" cy="781"/>
          </a:xfrm>
        </p:grpSpPr>
        <p:sp>
          <p:nvSpPr>
            <p:cNvPr id="28" name="Oval 12">
              <a:extLst>
                <a:ext uri="{FF2B5EF4-FFF2-40B4-BE49-F238E27FC236}">
                  <a16:creationId xmlns="" xmlns:a16="http://schemas.microsoft.com/office/drawing/2014/main" id="{D92B9338-5250-4706-8943-19D05B7E2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9" name="Text Box 13">
              <a:extLst>
                <a:ext uri="{FF2B5EF4-FFF2-40B4-BE49-F238E27FC236}">
                  <a16:creationId xmlns="" xmlns:a16="http://schemas.microsoft.com/office/drawing/2014/main" id="{2D754CC1-6BFF-421D-9974-C3DED0956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30" name="Group 10">
            <a:extLst>
              <a:ext uri="{FF2B5EF4-FFF2-40B4-BE49-F238E27FC236}">
                <a16:creationId xmlns="" xmlns:a16="http://schemas.microsoft.com/office/drawing/2014/main" id="{BAB5F235-61AE-4FA5-97F0-A59D1F5EBAF1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1795654"/>
            <a:ext cx="2775822" cy="1085284"/>
            <a:chOff x="0" y="0"/>
            <a:chExt cx="1968" cy="781"/>
          </a:xfrm>
        </p:grpSpPr>
        <p:sp>
          <p:nvSpPr>
            <p:cNvPr id="31" name="Oval 12">
              <a:extLst>
                <a:ext uri="{FF2B5EF4-FFF2-40B4-BE49-F238E27FC236}">
                  <a16:creationId xmlns="" xmlns:a16="http://schemas.microsoft.com/office/drawing/2014/main" id="{A2392F4B-F0D9-42B1-B3D6-33DD69838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32" name="Text Box 13">
              <a:extLst>
                <a:ext uri="{FF2B5EF4-FFF2-40B4-BE49-F238E27FC236}">
                  <a16:creationId xmlns="" xmlns:a16="http://schemas.microsoft.com/office/drawing/2014/main" id="{493049B4-7591-490F-8BDC-94F35DD26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33" name="Group 10">
            <a:extLst>
              <a:ext uri="{FF2B5EF4-FFF2-40B4-BE49-F238E27FC236}">
                <a16:creationId xmlns="" xmlns:a16="http://schemas.microsoft.com/office/drawing/2014/main" id="{586E0E1A-4C31-4579-B3D5-95E6D052676E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1655027"/>
            <a:ext cx="2775822" cy="1085284"/>
            <a:chOff x="0" y="0"/>
            <a:chExt cx="1968" cy="781"/>
          </a:xfrm>
        </p:grpSpPr>
        <p:sp>
          <p:nvSpPr>
            <p:cNvPr id="34" name="Oval 12">
              <a:extLst>
                <a:ext uri="{FF2B5EF4-FFF2-40B4-BE49-F238E27FC236}">
                  <a16:creationId xmlns="" xmlns:a16="http://schemas.microsoft.com/office/drawing/2014/main" id="{03697774-9F96-4323-AC5D-342C20966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35" name="Text Box 13">
              <a:extLst>
                <a:ext uri="{FF2B5EF4-FFF2-40B4-BE49-F238E27FC236}">
                  <a16:creationId xmlns="" xmlns:a16="http://schemas.microsoft.com/office/drawing/2014/main" id="{02220B3E-698B-45F9-909A-73438C112C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36" name="Group 10">
            <a:extLst>
              <a:ext uri="{FF2B5EF4-FFF2-40B4-BE49-F238E27FC236}">
                <a16:creationId xmlns="" xmlns:a16="http://schemas.microsoft.com/office/drawing/2014/main" id="{C95E87AF-E8FA-4AA7-92FE-D1E876FC6E53}"/>
              </a:ext>
            </a:extLst>
          </p:cNvPr>
          <p:cNvGrpSpPr>
            <a:grpSpLocks/>
          </p:cNvGrpSpPr>
          <p:nvPr/>
        </p:nvGrpSpPr>
        <p:grpSpPr bwMode="auto">
          <a:xfrm>
            <a:off x="5309528" y="1514400"/>
            <a:ext cx="2775822" cy="1085284"/>
            <a:chOff x="0" y="0"/>
            <a:chExt cx="1968" cy="781"/>
          </a:xfrm>
        </p:grpSpPr>
        <p:sp>
          <p:nvSpPr>
            <p:cNvPr id="37" name="Oval 12">
              <a:extLst>
                <a:ext uri="{FF2B5EF4-FFF2-40B4-BE49-F238E27FC236}">
                  <a16:creationId xmlns="" xmlns:a16="http://schemas.microsoft.com/office/drawing/2014/main" id="{FD119F3A-01A4-46BF-B562-ACA320A0E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38" name="Text Box 13">
              <a:extLst>
                <a:ext uri="{FF2B5EF4-FFF2-40B4-BE49-F238E27FC236}">
                  <a16:creationId xmlns="" xmlns:a16="http://schemas.microsoft.com/office/drawing/2014/main" id="{3696F703-DC6B-4C75-A68D-97A129A269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bldLvl="0" animBg="1"/>
      <p:bldP spid="8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09F4C5E-BF90-4008-BDFA-6770AEF0B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>
            <a:extLst>
              <a:ext uri="{FF2B5EF4-FFF2-40B4-BE49-F238E27FC236}">
                <a16:creationId xmlns="" xmlns:a16="http://schemas.microsoft.com/office/drawing/2014/main" id="{5C4C8B9D-EC69-4801-BE73-FBE678934B3A}"/>
              </a:ext>
            </a:extLst>
          </p:cNvPr>
          <p:cNvSpPr txBox="1"/>
          <p:nvPr/>
        </p:nvSpPr>
        <p:spPr bwMode="auto">
          <a:xfrm>
            <a:off x="2332406" y="1995686"/>
            <a:ext cx="4221406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做一做：把手中的圆柱侧面展开，看看是什么图形。</a:t>
            </a:r>
          </a:p>
        </p:txBody>
      </p:sp>
    </p:spTree>
    <p:extLst>
      <p:ext uri="{BB962C8B-B14F-4D97-AF65-F5344CB8AC3E}">
        <p14:creationId xmlns:p14="http://schemas.microsoft.com/office/powerpoint/2010/main" val="132357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7" t="11557" r="65668" b="75198"/>
          <a:stretch/>
        </p:blipFill>
        <p:spPr bwMode="auto">
          <a:xfrm>
            <a:off x="648079" y="1568752"/>
            <a:ext cx="1080120" cy="1828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69"/>
          <p:cNvSpPr txBox="1">
            <a:spLocks noChangeArrowheads="1"/>
          </p:cNvSpPr>
          <p:nvPr/>
        </p:nvSpPr>
        <p:spPr bwMode="auto">
          <a:xfrm>
            <a:off x="574007" y="669925"/>
            <a:ext cx="4286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）沿高剪开，再展开。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44" t="11129" r="11371" b="75197"/>
          <a:stretch/>
        </p:blipFill>
        <p:spPr bwMode="auto">
          <a:xfrm>
            <a:off x="6293199" y="1587118"/>
            <a:ext cx="2543900" cy="188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箭头连接符 12"/>
          <p:cNvCxnSpPr/>
          <p:nvPr/>
        </p:nvCxnSpPr>
        <p:spPr>
          <a:xfrm>
            <a:off x="1728199" y="2310500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865821" y="3764726"/>
            <a:ext cx="292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4" t="11823" r="43937" b="75198"/>
          <a:stretch/>
        </p:blipFill>
        <p:spPr bwMode="auto">
          <a:xfrm>
            <a:off x="2383188" y="1635024"/>
            <a:ext cx="1327184" cy="17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未知"/>
          <p:cNvSpPr>
            <a:spLocks/>
          </p:cNvSpPr>
          <p:nvPr/>
        </p:nvSpPr>
        <p:spPr bwMode="auto">
          <a:xfrm rot="10800000" flipV="1">
            <a:off x="2598741" y="1769844"/>
            <a:ext cx="223382" cy="1224136"/>
          </a:xfrm>
          <a:custGeom>
            <a:avLst/>
            <a:gdLst>
              <a:gd name="T0" fmla="*/ 66 w 160"/>
              <a:gd name="T1" fmla="*/ 0 h 1434"/>
              <a:gd name="T2" fmla="*/ 54 w 160"/>
              <a:gd name="T3" fmla="*/ 18 h 1434"/>
              <a:gd name="T4" fmla="*/ 36 w 160"/>
              <a:gd name="T5" fmla="*/ 30 h 1434"/>
              <a:gd name="T6" fmla="*/ 24 w 160"/>
              <a:gd name="T7" fmla="*/ 66 h 1434"/>
              <a:gd name="T8" fmla="*/ 42 w 160"/>
              <a:gd name="T9" fmla="*/ 126 h 1434"/>
              <a:gd name="T10" fmla="*/ 144 w 160"/>
              <a:gd name="T11" fmla="*/ 156 h 1434"/>
              <a:gd name="T12" fmla="*/ 156 w 160"/>
              <a:gd name="T13" fmla="*/ 1392 h 1434"/>
              <a:gd name="T14" fmla="*/ 30 w 160"/>
              <a:gd name="T15" fmla="*/ 1380 h 1434"/>
              <a:gd name="T16" fmla="*/ 0 w 160"/>
              <a:gd name="T17" fmla="*/ 1260 h 1434"/>
              <a:gd name="T18" fmla="*/ 12 w 160"/>
              <a:gd name="T19" fmla="*/ 48 h 14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0"/>
              <a:gd name="T31" fmla="*/ 0 h 1434"/>
              <a:gd name="T32" fmla="*/ 160 w 160"/>
              <a:gd name="T33" fmla="*/ 1434 h 143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0" h="1434">
                <a:moveTo>
                  <a:pt x="66" y="0"/>
                </a:moveTo>
                <a:cubicBezTo>
                  <a:pt x="62" y="6"/>
                  <a:pt x="59" y="13"/>
                  <a:pt x="54" y="18"/>
                </a:cubicBezTo>
                <a:cubicBezTo>
                  <a:pt x="49" y="23"/>
                  <a:pt x="40" y="24"/>
                  <a:pt x="36" y="30"/>
                </a:cubicBezTo>
                <a:cubicBezTo>
                  <a:pt x="29" y="41"/>
                  <a:pt x="24" y="66"/>
                  <a:pt x="24" y="66"/>
                </a:cubicBezTo>
                <a:cubicBezTo>
                  <a:pt x="26" y="78"/>
                  <a:pt x="25" y="115"/>
                  <a:pt x="42" y="126"/>
                </a:cubicBezTo>
                <a:cubicBezTo>
                  <a:pt x="58" y="136"/>
                  <a:pt x="121" y="156"/>
                  <a:pt x="144" y="156"/>
                </a:cubicBezTo>
                <a:cubicBezTo>
                  <a:pt x="148" y="568"/>
                  <a:pt x="160" y="980"/>
                  <a:pt x="156" y="1392"/>
                </a:cubicBezTo>
                <a:cubicBezTo>
                  <a:pt x="156" y="1434"/>
                  <a:pt x="30" y="1380"/>
                  <a:pt x="30" y="1380"/>
                </a:cubicBezTo>
                <a:cubicBezTo>
                  <a:pt x="1" y="1337"/>
                  <a:pt x="0" y="1316"/>
                  <a:pt x="0" y="1260"/>
                </a:cubicBezTo>
                <a:lnTo>
                  <a:pt x="12" y="48"/>
                </a:lnTo>
              </a:path>
            </a:pathLst>
          </a:custGeom>
          <a:solidFill>
            <a:srgbClr val="CDD2F3"/>
          </a:solidFill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未知"/>
          <p:cNvSpPr>
            <a:spLocks/>
          </p:cNvSpPr>
          <p:nvPr/>
        </p:nvSpPr>
        <p:spPr bwMode="auto">
          <a:xfrm>
            <a:off x="3236455" y="1738671"/>
            <a:ext cx="247733" cy="1252299"/>
          </a:xfrm>
          <a:custGeom>
            <a:avLst/>
            <a:gdLst>
              <a:gd name="T0" fmla="*/ 66 w 160"/>
              <a:gd name="T1" fmla="*/ 0 h 1434"/>
              <a:gd name="T2" fmla="*/ 54 w 160"/>
              <a:gd name="T3" fmla="*/ 18 h 1434"/>
              <a:gd name="T4" fmla="*/ 36 w 160"/>
              <a:gd name="T5" fmla="*/ 30 h 1434"/>
              <a:gd name="T6" fmla="*/ 24 w 160"/>
              <a:gd name="T7" fmla="*/ 66 h 1434"/>
              <a:gd name="T8" fmla="*/ 42 w 160"/>
              <a:gd name="T9" fmla="*/ 126 h 1434"/>
              <a:gd name="T10" fmla="*/ 144 w 160"/>
              <a:gd name="T11" fmla="*/ 156 h 1434"/>
              <a:gd name="T12" fmla="*/ 156 w 160"/>
              <a:gd name="T13" fmla="*/ 1392 h 1434"/>
              <a:gd name="T14" fmla="*/ 30 w 160"/>
              <a:gd name="T15" fmla="*/ 1380 h 1434"/>
              <a:gd name="T16" fmla="*/ 0 w 160"/>
              <a:gd name="T17" fmla="*/ 1260 h 1434"/>
              <a:gd name="T18" fmla="*/ 12 w 160"/>
              <a:gd name="T19" fmla="*/ 48 h 14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0"/>
              <a:gd name="T31" fmla="*/ 0 h 1434"/>
              <a:gd name="T32" fmla="*/ 160 w 160"/>
              <a:gd name="T33" fmla="*/ 1434 h 143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0" h="1434">
                <a:moveTo>
                  <a:pt x="66" y="0"/>
                </a:moveTo>
                <a:cubicBezTo>
                  <a:pt x="62" y="6"/>
                  <a:pt x="59" y="13"/>
                  <a:pt x="54" y="18"/>
                </a:cubicBezTo>
                <a:cubicBezTo>
                  <a:pt x="49" y="23"/>
                  <a:pt x="40" y="24"/>
                  <a:pt x="36" y="30"/>
                </a:cubicBezTo>
                <a:cubicBezTo>
                  <a:pt x="29" y="41"/>
                  <a:pt x="24" y="66"/>
                  <a:pt x="24" y="66"/>
                </a:cubicBezTo>
                <a:cubicBezTo>
                  <a:pt x="26" y="78"/>
                  <a:pt x="25" y="115"/>
                  <a:pt x="42" y="126"/>
                </a:cubicBezTo>
                <a:cubicBezTo>
                  <a:pt x="58" y="136"/>
                  <a:pt x="121" y="156"/>
                  <a:pt x="144" y="156"/>
                </a:cubicBezTo>
                <a:cubicBezTo>
                  <a:pt x="148" y="568"/>
                  <a:pt x="160" y="980"/>
                  <a:pt x="156" y="1392"/>
                </a:cubicBezTo>
                <a:cubicBezTo>
                  <a:pt x="156" y="1434"/>
                  <a:pt x="30" y="1380"/>
                  <a:pt x="30" y="1380"/>
                </a:cubicBezTo>
                <a:cubicBezTo>
                  <a:pt x="1" y="1337"/>
                  <a:pt x="0" y="1316"/>
                  <a:pt x="0" y="1260"/>
                </a:cubicBezTo>
                <a:lnTo>
                  <a:pt x="12" y="48"/>
                </a:lnTo>
              </a:path>
            </a:pathLst>
          </a:custGeom>
          <a:solidFill>
            <a:srgbClr val="D8DBFA"/>
          </a:solidFill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87624" y="1739378"/>
            <a:ext cx="0" cy="1195975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5498700" y="2355726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>
            <a:off x="3635896" y="2310500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365361" y="1649133"/>
            <a:ext cx="1327184" cy="1791571"/>
            <a:chOff x="2383188" y="1635024"/>
            <a:chExt cx="1327184" cy="1791571"/>
          </a:xfrm>
        </p:grpSpPr>
        <p:pic>
          <p:nvPicPr>
            <p:cNvPr id="51" name="图片 2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54" t="11823" r="43937" b="75198"/>
            <a:stretch/>
          </p:blipFill>
          <p:spPr bwMode="auto">
            <a:xfrm>
              <a:off x="2383188" y="1635024"/>
              <a:ext cx="1327184" cy="1791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未知"/>
            <p:cNvSpPr>
              <a:spLocks/>
            </p:cNvSpPr>
            <p:nvPr/>
          </p:nvSpPr>
          <p:spPr bwMode="auto">
            <a:xfrm rot="10800000" flipV="1">
              <a:off x="2448222" y="1769844"/>
              <a:ext cx="373901" cy="1224136"/>
            </a:xfrm>
            <a:custGeom>
              <a:avLst/>
              <a:gdLst>
                <a:gd name="T0" fmla="*/ 66 w 160"/>
                <a:gd name="T1" fmla="*/ 0 h 1434"/>
                <a:gd name="T2" fmla="*/ 54 w 160"/>
                <a:gd name="T3" fmla="*/ 18 h 1434"/>
                <a:gd name="T4" fmla="*/ 36 w 160"/>
                <a:gd name="T5" fmla="*/ 30 h 1434"/>
                <a:gd name="T6" fmla="*/ 24 w 160"/>
                <a:gd name="T7" fmla="*/ 66 h 1434"/>
                <a:gd name="T8" fmla="*/ 42 w 160"/>
                <a:gd name="T9" fmla="*/ 126 h 1434"/>
                <a:gd name="T10" fmla="*/ 144 w 160"/>
                <a:gd name="T11" fmla="*/ 156 h 1434"/>
                <a:gd name="T12" fmla="*/ 156 w 160"/>
                <a:gd name="T13" fmla="*/ 1392 h 1434"/>
                <a:gd name="T14" fmla="*/ 30 w 160"/>
                <a:gd name="T15" fmla="*/ 1380 h 1434"/>
                <a:gd name="T16" fmla="*/ 0 w 160"/>
                <a:gd name="T17" fmla="*/ 1260 h 1434"/>
                <a:gd name="T18" fmla="*/ 12 w 160"/>
                <a:gd name="T19" fmla="*/ 48 h 14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1434"/>
                <a:gd name="T32" fmla="*/ 160 w 160"/>
                <a:gd name="T33" fmla="*/ 1434 h 14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1434">
                  <a:moveTo>
                    <a:pt x="66" y="0"/>
                  </a:moveTo>
                  <a:cubicBezTo>
                    <a:pt x="62" y="6"/>
                    <a:pt x="59" y="13"/>
                    <a:pt x="54" y="18"/>
                  </a:cubicBezTo>
                  <a:cubicBezTo>
                    <a:pt x="49" y="23"/>
                    <a:pt x="40" y="24"/>
                    <a:pt x="36" y="30"/>
                  </a:cubicBezTo>
                  <a:cubicBezTo>
                    <a:pt x="29" y="41"/>
                    <a:pt x="24" y="66"/>
                    <a:pt x="24" y="66"/>
                  </a:cubicBezTo>
                  <a:cubicBezTo>
                    <a:pt x="26" y="78"/>
                    <a:pt x="25" y="115"/>
                    <a:pt x="42" y="126"/>
                  </a:cubicBezTo>
                  <a:cubicBezTo>
                    <a:pt x="58" y="136"/>
                    <a:pt x="121" y="156"/>
                    <a:pt x="144" y="156"/>
                  </a:cubicBezTo>
                  <a:cubicBezTo>
                    <a:pt x="148" y="568"/>
                    <a:pt x="160" y="980"/>
                    <a:pt x="156" y="1392"/>
                  </a:cubicBezTo>
                  <a:cubicBezTo>
                    <a:pt x="156" y="1434"/>
                    <a:pt x="30" y="1380"/>
                    <a:pt x="30" y="1380"/>
                  </a:cubicBezTo>
                  <a:cubicBezTo>
                    <a:pt x="1" y="1337"/>
                    <a:pt x="0" y="1316"/>
                    <a:pt x="0" y="1260"/>
                  </a:cubicBezTo>
                  <a:lnTo>
                    <a:pt x="12" y="48"/>
                  </a:lnTo>
                </a:path>
              </a:pathLst>
            </a:custGeom>
            <a:solidFill>
              <a:srgbClr val="CDD2F3"/>
            </a:solidFill>
            <a:ln w="158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3236455" y="1738671"/>
              <a:ext cx="361484" cy="1252299"/>
            </a:xfrm>
            <a:custGeom>
              <a:avLst/>
              <a:gdLst>
                <a:gd name="T0" fmla="*/ 66 w 160"/>
                <a:gd name="T1" fmla="*/ 0 h 1434"/>
                <a:gd name="T2" fmla="*/ 54 w 160"/>
                <a:gd name="T3" fmla="*/ 18 h 1434"/>
                <a:gd name="T4" fmla="*/ 36 w 160"/>
                <a:gd name="T5" fmla="*/ 30 h 1434"/>
                <a:gd name="T6" fmla="*/ 24 w 160"/>
                <a:gd name="T7" fmla="*/ 66 h 1434"/>
                <a:gd name="T8" fmla="*/ 42 w 160"/>
                <a:gd name="T9" fmla="*/ 126 h 1434"/>
                <a:gd name="T10" fmla="*/ 144 w 160"/>
                <a:gd name="T11" fmla="*/ 156 h 1434"/>
                <a:gd name="T12" fmla="*/ 156 w 160"/>
                <a:gd name="T13" fmla="*/ 1392 h 1434"/>
                <a:gd name="T14" fmla="*/ 30 w 160"/>
                <a:gd name="T15" fmla="*/ 1380 h 1434"/>
                <a:gd name="T16" fmla="*/ 0 w 160"/>
                <a:gd name="T17" fmla="*/ 1260 h 1434"/>
                <a:gd name="T18" fmla="*/ 12 w 160"/>
                <a:gd name="T19" fmla="*/ 48 h 14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1434"/>
                <a:gd name="T32" fmla="*/ 160 w 160"/>
                <a:gd name="T33" fmla="*/ 1434 h 14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1434">
                  <a:moveTo>
                    <a:pt x="66" y="0"/>
                  </a:moveTo>
                  <a:cubicBezTo>
                    <a:pt x="62" y="6"/>
                    <a:pt x="59" y="13"/>
                    <a:pt x="54" y="18"/>
                  </a:cubicBezTo>
                  <a:cubicBezTo>
                    <a:pt x="49" y="23"/>
                    <a:pt x="40" y="24"/>
                    <a:pt x="36" y="30"/>
                  </a:cubicBezTo>
                  <a:cubicBezTo>
                    <a:pt x="29" y="41"/>
                    <a:pt x="24" y="66"/>
                    <a:pt x="24" y="66"/>
                  </a:cubicBezTo>
                  <a:cubicBezTo>
                    <a:pt x="26" y="78"/>
                    <a:pt x="25" y="115"/>
                    <a:pt x="42" y="126"/>
                  </a:cubicBezTo>
                  <a:cubicBezTo>
                    <a:pt x="58" y="136"/>
                    <a:pt x="121" y="156"/>
                    <a:pt x="144" y="156"/>
                  </a:cubicBezTo>
                  <a:cubicBezTo>
                    <a:pt x="148" y="568"/>
                    <a:pt x="160" y="980"/>
                    <a:pt x="156" y="1392"/>
                  </a:cubicBezTo>
                  <a:cubicBezTo>
                    <a:pt x="156" y="1434"/>
                    <a:pt x="30" y="1380"/>
                    <a:pt x="30" y="1380"/>
                  </a:cubicBezTo>
                  <a:cubicBezTo>
                    <a:pt x="1" y="1337"/>
                    <a:pt x="0" y="1316"/>
                    <a:pt x="0" y="1260"/>
                  </a:cubicBezTo>
                  <a:lnTo>
                    <a:pt x="12" y="48"/>
                  </a:lnTo>
                </a:path>
              </a:pathLst>
            </a:custGeom>
            <a:solidFill>
              <a:srgbClr val="D8DBFA"/>
            </a:solidFill>
            <a:ln w="158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11188" y="3316734"/>
            <a:ext cx="3907266" cy="1453832"/>
            <a:chOff x="1970143" y="2444214"/>
            <a:chExt cx="4668902" cy="1774314"/>
          </a:xfrm>
        </p:grpSpPr>
        <p:sp>
          <p:nvSpPr>
            <p:cNvPr id="35" name="MH_Other_1"/>
            <p:cNvSpPr/>
            <p:nvPr>
              <p:custDataLst>
                <p:tags r:id="rId1"/>
              </p:custDataLst>
            </p:nvPr>
          </p:nvSpPr>
          <p:spPr>
            <a:xfrm>
              <a:off x="5334158" y="2468082"/>
              <a:ext cx="1304887" cy="1304887"/>
            </a:xfrm>
            <a:prstGeom prst="ellipse">
              <a:avLst/>
            </a:prstGeom>
            <a:solidFill>
              <a:srgbClr val="4BAE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3"/>
            <p:cNvSpPr/>
            <p:nvPr>
              <p:custDataLst>
                <p:tags r:id="rId2"/>
              </p:custDataLst>
            </p:nvPr>
          </p:nvSpPr>
          <p:spPr>
            <a:xfrm>
              <a:off x="5380760" y="2499110"/>
              <a:ext cx="1150427" cy="1150427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ker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Other_2"/>
            <p:cNvSpPr/>
            <p:nvPr>
              <p:custDataLst>
                <p:tags r:id="rId3"/>
              </p:custDataLst>
            </p:nvPr>
          </p:nvSpPr>
          <p:spPr>
            <a:xfrm rot="19406748">
              <a:off x="3832791" y="2673444"/>
              <a:ext cx="1601468" cy="1545084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8ECC4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2"/>
            <p:cNvSpPr/>
            <p:nvPr>
              <p:custDataLst>
                <p:tags r:id="rId4"/>
              </p:custDataLst>
            </p:nvPr>
          </p:nvSpPr>
          <p:spPr>
            <a:xfrm>
              <a:off x="3838792" y="2847105"/>
              <a:ext cx="1211681" cy="1211681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ker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MH_Other_3"/>
            <p:cNvSpPr/>
            <p:nvPr>
              <p:custDataLst>
                <p:tags r:id="rId5"/>
              </p:custDataLst>
            </p:nvPr>
          </p:nvSpPr>
          <p:spPr>
            <a:xfrm rot="19923448">
              <a:off x="1970143" y="2444214"/>
              <a:ext cx="1601468" cy="1545084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FCBD01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45" name="MH_SubTitle_1"/>
            <p:cNvSpPr/>
            <p:nvPr>
              <p:custDataLst>
                <p:tags r:id="rId6"/>
              </p:custDataLst>
            </p:nvPr>
          </p:nvSpPr>
          <p:spPr>
            <a:xfrm>
              <a:off x="1988314" y="2588330"/>
              <a:ext cx="1211681" cy="121168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ker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98825" y="3731175"/>
            <a:ext cx="902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646515" y="3926706"/>
            <a:ext cx="713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曲面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736638" y="3604101"/>
            <a:ext cx="990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</a:p>
        </p:txBody>
      </p:sp>
    </p:spTree>
    <p:extLst>
      <p:ext uri="{BB962C8B-B14F-4D97-AF65-F5344CB8AC3E}">
        <p14:creationId xmlns:p14="http://schemas.microsoft.com/office/powerpoint/2010/main" val="225127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6" grpId="0" animBg="1"/>
      <p:bldP spid="41" grpId="0" animBg="1"/>
      <p:bldP spid="46" grpId="0"/>
      <p:bldP spid="47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4" t="11823" r="43937" b="75198"/>
          <a:stretch/>
        </p:blipFill>
        <p:spPr bwMode="auto">
          <a:xfrm>
            <a:off x="6197144" y="3050004"/>
            <a:ext cx="1327184" cy="17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69"/>
          <p:cNvSpPr txBox="1">
            <a:spLocks noChangeArrowheads="1"/>
          </p:cNvSpPr>
          <p:nvPr/>
        </p:nvSpPr>
        <p:spPr bwMode="auto">
          <a:xfrm>
            <a:off x="411512" y="516617"/>
            <a:ext cx="8480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这个长方形的长、宽与圆柱有什么关系？把这个长方形重新包在圆柱上，你能发现什么？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44" t="12236" r="11371" b="78373"/>
          <a:stretch/>
        </p:blipFill>
        <p:spPr bwMode="auto">
          <a:xfrm>
            <a:off x="1862540" y="1393820"/>
            <a:ext cx="254390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5549072" y="1474457"/>
            <a:ext cx="1327184" cy="1791571"/>
            <a:chOff x="2383188" y="1635024"/>
            <a:chExt cx="1327184" cy="1791571"/>
          </a:xfrm>
        </p:grpSpPr>
        <p:pic>
          <p:nvPicPr>
            <p:cNvPr id="35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54" t="11823" r="43937" b="75198"/>
            <a:stretch/>
          </p:blipFill>
          <p:spPr bwMode="auto">
            <a:xfrm>
              <a:off x="2383188" y="1635024"/>
              <a:ext cx="1327184" cy="1791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未知"/>
            <p:cNvSpPr>
              <a:spLocks/>
            </p:cNvSpPr>
            <p:nvPr/>
          </p:nvSpPr>
          <p:spPr bwMode="auto">
            <a:xfrm rot="10800000" flipV="1">
              <a:off x="2598741" y="1769844"/>
              <a:ext cx="223382" cy="1224136"/>
            </a:xfrm>
            <a:custGeom>
              <a:avLst/>
              <a:gdLst>
                <a:gd name="T0" fmla="*/ 66 w 160"/>
                <a:gd name="T1" fmla="*/ 0 h 1434"/>
                <a:gd name="T2" fmla="*/ 54 w 160"/>
                <a:gd name="T3" fmla="*/ 18 h 1434"/>
                <a:gd name="T4" fmla="*/ 36 w 160"/>
                <a:gd name="T5" fmla="*/ 30 h 1434"/>
                <a:gd name="T6" fmla="*/ 24 w 160"/>
                <a:gd name="T7" fmla="*/ 66 h 1434"/>
                <a:gd name="T8" fmla="*/ 42 w 160"/>
                <a:gd name="T9" fmla="*/ 126 h 1434"/>
                <a:gd name="T10" fmla="*/ 144 w 160"/>
                <a:gd name="T11" fmla="*/ 156 h 1434"/>
                <a:gd name="T12" fmla="*/ 156 w 160"/>
                <a:gd name="T13" fmla="*/ 1392 h 1434"/>
                <a:gd name="T14" fmla="*/ 30 w 160"/>
                <a:gd name="T15" fmla="*/ 1380 h 1434"/>
                <a:gd name="T16" fmla="*/ 0 w 160"/>
                <a:gd name="T17" fmla="*/ 1260 h 1434"/>
                <a:gd name="T18" fmla="*/ 12 w 160"/>
                <a:gd name="T19" fmla="*/ 48 h 14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1434"/>
                <a:gd name="T32" fmla="*/ 160 w 160"/>
                <a:gd name="T33" fmla="*/ 1434 h 14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1434">
                  <a:moveTo>
                    <a:pt x="66" y="0"/>
                  </a:moveTo>
                  <a:cubicBezTo>
                    <a:pt x="62" y="6"/>
                    <a:pt x="59" y="13"/>
                    <a:pt x="54" y="18"/>
                  </a:cubicBezTo>
                  <a:cubicBezTo>
                    <a:pt x="49" y="23"/>
                    <a:pt x="40" y="24"/>
                    <a:pt x="36" y="30"/>
                  </a:cubicBezTo>
                  <a:cubicBezTo>
                    <a:pt x="29" y="41"/>
                    <a:pt x="24" y="66"/>
                    <a:pt x="24" y="66"/>
                  </a:cubicBezTo>
                  <a:cubicBezTo>
                    <a:pt x="26" y="78"/>
                    <a:pt x="25" y="115"/>
                    <a:pt x="42" y="126"/>
                  </a:cubicBezTo>
                  <a:cubicBezTo>
                    <a:pt x="58" y="136"/>
                    <a:pt x="121" y="156"/>
                    <a:pt x="144" y="156"/>
                  </a:cubicBezTo>
                  <a:cubicBezTo>
                    <a:pt x="148" y="568"/>
                    <a:pt x="160" y="980"/>
                    <a:pt x="156" y="1392"/>
                  </a:cubicBezTo>
                  <a:cubicBezTo>
                    <a:pt x="156" y="1434"/>
                    <a:pt x="30" y="1380"/>
                    <a:pt x="30" y="1380"/>
                  </a:cubicBezTo>
                  <a:cubicBezTo>
                    <a:pt x="1" y="1337"/>
                    <a:pt x="0" y="1316"/>
                    <a:pt x="0" y="1260"/>
                  </a:cubicBezTo>
                  <a:lnTo>
                    <a:pt x="12" y="48"/>
                  </a:lnTo>
                </a:path>
              </a:pathLst>
            </a:custGeom>
            <a:solidFill>
              <a:srgbClr val="CDD2F3"/>
            </a:solidFill>
            <a:ln w="158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3236455" y="1738671"/>
              <a:ext cx="247733" cy="1252299"/>
            </a:xfrm>
            <a:custGeom>
              <a:avLst/>
              <a:gdLst>
                <a:gd name="T0" fmla="*/ 66 w 160"/>
                <a:gd name="T1" fmla="*/ 0 h 1434"/>
                <a:gd name="T2" fmla="*/ 54 w 160"/>
                <a:gd name="T3" fmla="*/ 18 h 1434"/>
                <a:gd name="T4" fmla="*/ 36 w 160"/>
                <a:gd name="T5" fmla="*/ 30 h 1434"/>
                <a:gd name="T6" fmla="*/ 24 w 160"/>
                <a:gd name="T7" fmla="*/ 66 h 1434"/>
                <a:gd name="T8" fmla="*/ 42 w 160"/>
                <a:gd name="T9" fmla="*/ 126 h 1434"/>
                <a:gd name="T10" fmla="*/ 144 w 160"/>
                <a:gd name="T11" fmla="*/ 156 h 1434"/>
                <a:gd name="T12" fmla="*/ 156 w 160"/>
                <a:gd name="T13" fmla="*/ 1392 h 1434"/>
                <a:gd name="T14" fmla="*/ 30 w 160"/>
                <a:gd name="T15" fmla="*/ 1380 h 1434"/>
                <a:gd name="T16" fmla="*/ 0 w 160"/>
                <a:gd name="T17" fmla="*/ 1260 h 1434"/>
                <a:gd name="T18" fmla="*/ 12 w 160"/>
                <a:gd name="T19" fmla="*/ 48 h 14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1434"/>
                <a:gd name="T32" fmla="*/ 160 w 160"/>
                <a:gd name="T33" fmla="*/ 1434 h 14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1434">
                  <a:moveTo>
                    <a:pt x="66" y="0"/>
                  </a:moveTo>
                  <a:cubicBezTo>
                    <a:pt x="62" y="6"/>
                    <a:pt x="59" y="13"/>
                    <a:pt x="54" y="18"/>
                  </a:cubicBezTo>
                  <a:cubicBezTo>
                    <a:pt x="49" y="23"/>
                    <a:pt x="40" y="24"/>
                    <a:pt x="36" y="30"/>
                  </a:cubicBezTo>
                  <a:cubicBezTo>
                    <a:pt x="29" y="41"/>
                    <a:pt x="24" y="66"/>
                    <a:pt x="24" y="66"/>
                  </a:cubicBezTo>
                  <a:cubicBezTo>
                    <a:pt x="26" y="78"/>
                    <a:pt x="25" y="115"/>
                    <a:pt x="42" y="126"/>
                  </a:cubicBezTo>
                  <a:cubicBezTo>
                    <a:pt x="58" y="136"/>
                    <a:pt x="121" y="156"/>
                    <a:pt x="144" y="156"/>
                  </a:cubicBezTo>
                  <a:cubicBezTo>
                    <a:pt x="148" y="568"/>
                    <a:pt x="160" y="980"/>
                    <a:pt x="156" y="1392"/>
                  </a:cubicBezTo>
                  <a:cubicBezTo>
                    <a:pt x="156" y="1434"/>
                    <a:pt x="30" y="1380"/>
                    <a:pt x="30" y="1380"/>
                  </a:cubicBezTo>
                  <a:cubicBezTo>
                    <a:pt x="1" y="1337"/>
                    <a:pt x="0" y="1316"/>
                    <a:pt x="0" y="1260"/>
                  </a:cubicBezTo>
                  <a:lnTo>
                    <a:pt x="12" y="48"/>
                  </a:lnTo>
                </a:path>
              </a:pathLst>
            </a:custGeom>
            <a:solidFill>
              <a:srgbClr val="D8DBFA"/>
            </a:solidFill>
            <a:ln w="158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4534043" y="1897876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>
            <a:off x="5365593" y="3854089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>
            <a:off x="2956784" y="3867172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52230" y="25915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494608" y="18978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宽</a:t>
            </a:r>
          </a:p>
        </p:txBody>
      </p:sp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4" t="11823" r="43937" b="75198"/>
          <a:stretch/>
        </p:blipFill>
        <p:spPr bwMode="auto">
          <a:xfrm>
            <a:off x="3674408" y="3084435"/>
            <a:ext cx="1327184" cy="17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Freeform 12"/>
          <p:cNvSpPr>
            <a:spLocks/>
          </p:cNvSpPr>
          <p:nvPr/>
        </p:nvSpPr>
        <p:spPr bwMode="auto">
          <a:xfrm rot="21600000">
            <a:off x="3480461" y="3134226"/>
            <a:ext cx="1688950" cy="1224136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rgbClr val="CAD4F3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12"/>
          <p:cNvSpPr>
            <a:spLocks/>
          </p:cNvSpPr>
          <p:nvPr/>
        </p:nvSpPr>
        <p:spPr bwMode="auto">
          <a:xfrm rot="21600000">
            <a:off x="1082182" y="3142785"/>
            <a:ext cx="1688950" cy="1218344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rgbClr val="CAD4F3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12"/>
          <p:cNvSpPr>
            <a:spLocks/>
          </p:cNvSpPr>
          <p:nvPr/>
        </p:nvSpPr>
        <p:spPr bwMode="auto">
          <a:xfrm rot="21600000">
            <a:off x="6288240" y="3132448"/>
            <a:ext cx="1027734" cy="1224136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rgbClr val="CAD4F3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28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0" grpId="0"/>
      <p:bldP spid="81" grpId="0" animBg="1"/>
      <p:bldP spid="77" grpId="0" animBg="1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3"/>
          <p:cNvSpPr>
            <a:spLocks noChangeArrowheads="1"/>
          </p:cNvSpPr>
          <p:nvPr/>
        </p:nvSpPr>
        <p:spPr bwMode="auto">
          <a:xfrm>
            <a:off x="4104729" y="1563588"/>
            <a:ext cx="720725" cy="73025"/>
          </a:xfrm>
          <a:prstGeom prst="rightArrow">
            <a:avLst>
              <a:gd name="adj1" fmla="val 50000"/>
              <a:gd name="adj2" fmla="val 246739"/>
            </a:avLst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" name="Picture 21" descr="u3jx01_801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66" y="799207"/>
            <a:ext cx="15113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2531516" y="759519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2545804" y="1888232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2247354" y="1602482"/>
            <a:ext cx="13985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底面的周长</a:t>
            </a:r>
            <a:endParaRPr lang="en-US" altLang="zh-CN" sz="1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2" descr="u3jx01_802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704" y="555526"/>
            <a:ext cx="2189163" cy="212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5698579" y="717451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5708104" y="2096988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6874917" y="1420713"/>
            <a:ext cx="433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5333454" y="1439763"/>
            <a:ext cx="1398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底面的周长</a:t>
            </a:r>
            <a:endParaRPr lang="en-US" altLang="zh-CN" sz="1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31"/>
          <p:cNvSpPr>
            <a:spLocks noChangeShapeType="1"/>
          </p:cNvSpPr>
          <p:nvPr/>
        </p:nvSpPr>
        <p:spPr bwMode="auto">
          <a:xfrm>
            <a:off x="6659017" y="1636613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Line 32"/>
          <p:cNvSpPr>
            <a:spLocks noChangeShapeType="1"/>
          </p:cNvSpPr>
          <p:nvPr/>
        </p:nvSpPr>
        <p:spPr bwMode="auto">
          <a:xfrm flipH="1">
            <a:off x="5131842" y="1636613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3555454" y="1454970"/>
            <a:ext cx="520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267744" y="2787774"/>
            <a:ext cx="4141979" cy="713767"/>
            <a:chOff x="246287" y="5286389"/>
            <a:chExt cx="4143405" cy="857256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285721" y="5286389"/>
              <a:ext cx="3921344" cy="85725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rgbClr val="CC99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  <a:bevelB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charset="0"/>
                <a:buNone/>
                <a:defRPr/>
              </a:pPr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46287" y="5363092"/>
              <a:ext cx="4143405" cy="69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长方形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的长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底面周长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223" y="3036742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2314180" y="3739133"/>
            <a:ext cx="3919993" cy="1349492"/>
            <a:chOff x="285720" y="5286389"/>
            <a:chExt cx="8358246" cy="1620781"/>
          </a:xfrm>
        </p:grpSpPr>
        <p:sp>
          <p:nvSpPr>
            <p:cNvPr id="30" name="圆角矩形 29"/>
            <p:cNvSpPr/>
            <p:nvPr/>
          </p:nvSpPr>
          <p:spPr bwMode="auto">
            <a:xfrm>
              <a:off x="285720" y="5286389"/>
              <a:ext cx="8358246" cy="85725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rgbClr val="CC99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  <a:bevelB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charset="0"/>
                <a:buNone/>
                <a:defRPr/>
              </a:pPr>
              <a:endParaRPr lang="zh-CN" altLang="en-US"/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21439" y="5354644"/>
              <a:ext cx="8286808" cy="1552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长方形的宽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圆柱的高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5125491" y="2000999"/>
            <a:ext cx="177958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911430" y="1203598"/>
            <a:ext cx="0" cy="80994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09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流程图: 磁盘 1"/>
          <p:cNvSpPr>
            <a:spLocks noChangeArrowheads="1"/>
          </p:cNvSpPr>
          <p:nvPr/>
        </p:nvSpPr>
        <p:spPr bwMode="auto">
          <a:xfrm>
            <a:off x="2391570" y="1259419"/>
            <a:ext cx="917972" cy="1997869"/>
          </a:xfrm>
          <a:prstGeom prst="flowChartMagneticDisk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右箭头 2"/>
          <p:cNvSpPr>
            <a:spLocks noChangeArrowheads="1"/>
          </p:cNvSpPr>
          <p:nvPr/>
        </p:nvSpPr>
        <p:spPr bwMode="auto">
          <a:xfrm>
            <a:off x="3833205" y="2014870"/>
            <a:ext cx="863204" cy="486965"/>
          </a:xfrm>
          <a:prstGeom prst="rightArrow">
            <a:avLst>
              <a:gd name="adj1" fmla="val 50000"/>
              <a:gd name="adj2" fmla="val 49855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矩形 3"/>
          <p:cNvSpPr>
            <a:spLocks noChangeArrowheads="1"/>
          </p:cNvSpPr>
          <p:nvPr/>
        </p:nvSpPr>
        <p:spPr bwMode="auto">
          <a:xfrm>
            <a:off x="5220072" y="1393959"/>
            <a:ext cx="1727597" cy="1728788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9053" y="3581571"/>
            <a:ext cx="6573347" cy="864096"/>
            <a:chOff x="1743069" y="3148322"/>
            <a:chExt cx="6573347" cy="864096"/>
          </a:xfrm>
        </p:grpSpPr>
        <p:sp>
          <p:nvSpPr>
            <p:cNvPr id="2" name="双波形 1"/>
            <p:cNvSpPr/>
            <p:nvPr/>
          </p:nvSpPr>
          <p:spPr>
            <a:xfrm>
              <a:off x="1743069" y="3148322"/>
              <a:ext cx="6573347" cy="864096"/>
            </a:xfrm>
            <a:prstGeom prst="doubleWav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41" name="TextBox 4"/>
            <p:cNvSpPr txBox="1">
              <a:spLocks noChangeArrowheads="1"/>
            </p:cNvSpPr>
            <p:nvPr/>
          </p:nvSpPr>
          <p:spPr bwMode="auto">
            <a:xfrm>
              <a:off x="1835696" y="3291830"/>
              <a:ext cx="6264696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当圆柱的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底面周长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相等时，侧面展开是正方形。</a:t>
              </a:r>
            </a:p>
          </p:txBody>
        </p:sp>
      </p:grpSp>
      <p:sp>
        <p:nvSpPr>
          <p:cNvPr id="11" name="Text Box 69">
            <a:extLst>
              <a:ext uri="{FF2B5EF4-FFF2-40B4-BE49-F238E27FC236}">
                <a16:creationId xmlns="" xmlns:a16="http://schemas.microsoft.com/office/drawing/2014/main" id="{04D52542-51E2-4A8C-A6BF-A877EF79D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4" y="669925"/>
            <a:ext cx="48245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有没有同学展开后得到正方形？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76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rc 2"/>
          <p:cNvSpPr>
            <a:spLocks/>
          </p:cNvSpPr>
          <p:nvPr/>
        </p:nvSpPr>
        <p:spPr bwMode="auto">
          <a:xfrm flipH="1">
            <a:off x="1703165" y="2436664"/>
            <a:ext cx="1029891" cy="198835"/>
          </a:xfrm>
          <a:custGeom>
            <a:avLst/>
            <a:gdLst>
              <a:gd name="T0" fmla="*/ 0 w 42842"/>
              <a:gd name="T1" fmla="*/ 217049 h 21600"/>
              <a:gd name="T2" fmla="*/ 1373188 w 42842"/>
              <a:gd name="T3" fmla="*/ 265113 h 21600"/>
              <a:gd name="T4" fmla="*/ 680857 w 42842"/>
              <a:gd name="T5" fmla="*/ 265113 h 21600"/>
              <a:gd name="T6" fmla="*/ 0 60000 65536"/>
              <a:gd name="T7" fmla="*/ 0 60000 65536"/>
              <a:gd name="T8" fmla="*/ 0 60000 65536"/>
              <a:gd name="T9" fmla="*/ 0 w 42842"/>
              <a:gd name="T10" fmla="*/ 0 h 21600"/>
              <a:gd name="T11" fmla="*/ 42842 w 4284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842" h="21600" fill="none" extrusionOk="0">
                <a:moveTo>
                  <a:pt x="-1" y="17683"/>
                </a:moveTo>
                <a:cubicBezTo>
                  <a:pt x="1888" y="7437"/>
                  <a:pt x="10822" y="-1"/>
                  <a:pt x="21242" y="0"/>
                </a:cubicBezTo>
                <a:cubicBezTo>
                  <a:pt x="33171" y="0"/>
                  <a:pt x="42842" y="9670"/>
                  <a:pt x="42842" y="21600"/>
                </a:cubicBezTo>
              </a:path>
              <a:path w="42842" h="21600" stroke="0" extrusionOk="0">
                <a:moveTo>
                  <a:pt x="-1" y="17683"/>
                </a:moveTo>
                <a:cubicBezTo>
                  <a:pt x="1888" y="7437"/>
                  <a:pt x="10822" y="-1"/>
                  <a:pt x="21242" y="0"/>
                </a:cubicBezTo>
                <a:cubicBezTo>
                  <a:pt x="33171" y="0"/>
                  <a:pt x="42842" y="9670"/>
                  <a:pt x="42842" y="21600"/>
                </a:cubicBezTo>
                <a:lnTo>
                  <a:pt x="21242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 rot="-5400000">
            <a:off x="1572792" y="1647874"/>
            <a:ext cx="1257300" cy="1058466"/>
          </a:xfrm>
          <a:prstGeom prst="flowChartOnlineStorage">
            <a:avLst/>
          </a:prstGeom>
          <a:solidFill>
            <a:srgbClr val="00FF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1900809" y="1698476"/>
            <a:ext cx="685800" cy="1028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862709" y="1560363"/>
            <a:ext cx="638175" cy="976314"/>
            <a:chOff x="12" y="-2"/>
            <a:chExt cx="536" cy="820"/>
          </a:xfrm>
        </p:grpSpPr>
        <p:grpSp>
          <p:nvGrpSpPr>
            <p:cNvPr id="40987" name="Group 6"/>
            <p:cNvGrpSpPr>
              <a:grpSpLocks/>
            </p:cNvGrpSpPr>
            <p:nvPr/>
          </p:nvGrpSpPr>
          <p:grpSpPr bwMode="auto">
            <a:xfrm rot="-1066790">
              <a:off x="12" y="-2"/>
              <a:ext cx="322" cy="820"/>
              <a:chOff x="10" y="0"/>
              <a:chExt cx="261" cy="528"/>
            </a:xfrm>
          </p:grpSpPr>
          <p:sp>
            <p:nvSpPr>
              <p:cNvPr id="40993" name="Line 7"/>
              <p:cNvSpPr>
                <a:spLocks noChangeShapeType="1"/>
              </p:cNvSpPr>
              <p:nvPr/>
            </p:nvSpPr>
            <p:spPr bwMode="auto">
              <a:xfrm flipH="1" flipV="1">
                <a:off x="10" y="0"/>
                <a:ext cx="261" cy="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4" name="Line 8"/>
              <p:cNvSpPr>
                <a:spLocks noChangeShapeType="1"/>
              </p:cNvSpPr>
              <p:nvPr/>
            </p:nvSpPr>
            <p:spPr bwMode="auto">
              <a:xfrm>
                <a:off x="20" y="5"/>
                <a:ext cx="64" cy="4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5" name="Arc 9"/>
              <p:cNvSpPr>
                <a:spLocks/>
              </p:cNvSpPr>
              <p:nvPr/>
            </p:nvSpPr>
            <p:spPr bwMode="auto">
              <a:xfrm rot="10800000" flipH="1" flipV="1">
                <a:off x="62" y="410"/>
                <a:ext cx="201" cy="118"/>
              </a:xfrm>
              <a:custGeom>
                <a:avLst/>
                <a:gdLst>
                  <a:gd name="T0" fmla="*/ 0 w 26348"/>
                  <a:gd name="T1" fmla="*/ 4 h 21600"/>
                  <a:gd name="T2" fmla="*/ 201 w 26348"/>
                  <a:gd name="T3" fmla="*/ 93 h 21600"/>
                  <a:gd name="T4" fmla="*/ 40 w 26348"/>
                  <a:gd name="T5" fmla="*/ 118 h 21600"/>
                  <a:gd name="T6" fmla="*/ 0 60000 65536"/>
                  <a:gd name="T7" fmla="*/ 0 60000 65536"/>
                  <a:gd name="T8" fmla="*/ 0 60000 65536"/>
                  <a:gd name="T9" fmla="*/ 0 w 26348"/>
                  <a:gd name="T10" fmla="*/ 0 h 21600"/>
                  <a:gd name="T11" fmla="*/ 26348 w 2634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348" h="21600" fill="none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</a:path>
                  <a:path w="26348" h="21600" stroke="0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  <a:lnTo>
                      <a:pt x="5236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sp>
          <p:nvSpPr>
            <p:cNvPr id="40988" name="AutoShape 10"/>
            <p:cNvSpPr>
              <a:spLocks noChangeArrowheads="1"/>
            </p:cNvSpPr>
            <p:nvPr/>
          </p:nvSpPr>
          <p:spPr bwMode="auto">
            <a:xfrm rot="4475422" flipV="1">
              <a:off x="-148" y="271"/>
              <a:ext cx="724" cy="3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/>
              <a:endParaRPr lang="zh-CN" altLang="en-US" sz="2100"/>
            </a:p>
          </p:txBody>
        </p:sp>
        <p:grpSp>
          <p:nvGrpSpPr>
            <p:cNvPr id="40989" name="Group 11"/>
            <p:cNvGrpSpPr>
              <a:grpSpLocks/>
            </p:cNvGrpSpPr>
            <p:nvPr/>
          </p:nvGrpSpPr>
          <p:grpSpPr bwMode="auto">
            <a:xfrm rot="-2510025">
              <a:off x="252" y="171"/>
              <a:ext cx="296" cy="576"/>
              <a:chOff x="0" y="0"/>
              <a:chExt cx="330" cy="642"/>
            </a:xfrm>
          </p:grpSpPr>
          <p:sp>
            <p:nvSpPr>
              <p:cNvPr id="40990" name="Line 1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8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1" name="Line 13"/>
              <p:cNvSpPr>
                <a:spLocks noChangeShapeType="1"/>
              </p:cNvSpPr>
              <p:nvPr/>
            </p:nvSpPr>
            <p:spPr bwMode="auto">
              <a:xfrm flipH="1">
                <a:off x="252" y="0"/>
                <a:ext cx="78" cy="5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2" name="Arc 14"/>
              <p:cNvSpPr>
                <a:spLocks/>
              </p:cNvSpPr>
              <p:nvPr/>
            </p:nvSpPr>
            <p:spPr bwMode="auto">
              <a:xfrm rot="10800000" flipV="1">
                <a:off x="10" y="498"/>
                <a:ext cx="245" cy="144"/>
              </a:xfrm>
              <a:custGeom>
                <a:avLst/>
                <a:gdLst>
                  <a:gd name="T0" fmla="*/ 0 w 26348"/>
                  <a:gd name="T1" fmla="*/ 4 h 21600"/>
                  <a:gd name="T2" fmla="*/ 245 w 26348"/>
                  <a:gd name="T3" fmla="*/ 114 h 21600"/>
                  <a:gd name="T4" fmla="*/ 49 w 26348"/>
                  <a:gd name="T5" fmla="*/ 144 h 21600"/>
                  <a:gd name="T6" fmla="*/ 0 60000 65536"/>
                  <a:gd name="T7" fmla="*/ 0 60000 65536"/>
                  <a:gd name="T8" fmla="*/ 0 60000 65536"/>
                  <a:gd name="T9" fmla="*/ 0 w 26348"/>
                  <a:gd name="T10" fmla="*/ 0 h 21600"/>
                  <a:gd name="T11" fmla="*/ 26348 w 2634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348" h="21600" fill="none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</a:path>
                  <a:path w="26348" h="21600" stroke="0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  <a:lnTo>
                      <a:pt x="5236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40966" name="AutoShape 15"/>
          <p:cNvSpPr>
            <a:spLocks noChangeArrowheads="1"/>
          </p:cNvSpPr>
          <p:nvPr/>
        </p:nvSpPr>
        <p:spPr bwMode="auto">
          <a:xfrm>
            <a:off x="1694831" y="1412726"/>
            <a:ext cx="1032272" cy="1371600"/>
          </a:xfrm>
          <a:prstGeom prst="can">
            <a:avLst>
              <a:gd name="adj" fmla="val 33218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sp>
        <p:nvSpPr>
          <p:cNvPr id="42000" name="AutoShape 16"/>
          <p:cNvSpPr>
            <a:spLocks noChangeArrowheads="1"/>
          </p:cNvSpPr>
          <p:nvPr/>
        </p:nvSpPr>
        <p:spPr bwMode="auto">
          <a:xfrm>
            <a:off x="3215259" y="2005657"/>
            <a:ext cx="342900" cy="285750"/>
          </a:xfrm>
          <a:prstGeom prst="rightArrow">
            <a:avLst>
              <a:gd name="adj1" fmla="val 61454"/>
              <a:gd name="adj2" fmla="val 46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3372422" y="699542"/>
            <a:ext cx="4542235" cy="2713434"/>
            <a:chOff x="0" y="0"/>
            <a:chExt cx="3815" cy="2279"/>
          </a:xfrm>
        </p:grpSpPr>
        <p:sp>
          <p:nvSpPr>
            <p:cNvPr id="40980" name="AutoShape 18"/>
            <p:cNvSpPr>
              <a:spLocks noChangeArrowheads="1"/>
            </p:cNvSpPr>
            <p:nvPr/>
          </p:nvSpPr>
          <p:spPr bwMode="auto">
            <a:xfrm flipH="1">
              <a:off x="0" y="717"/>
              <a:ext cx="3815" cy="834"/>
            </a:xfrm>
            <a:prstGeom prst="parallelogram">
              <a:avLst>
                <a:gd name="adj" fmla="val 73761"/>
              </a:avLst>
            </a:prstGeom>
            <a:solidFill>
              <a:srgbClr val="00FF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/>
              <a:endParaRPr lang="zh-CN" altLang="en-US" sz="2100"/>
            </a:p>
          </p:txBody>
        </p:sp>
        <p:grpSp>
          <p:nvGrpSpPr>
            <p:cNvPr id="40981" name="Group 19"/>
            <p:cNvGrpSpPr>
              <a:grpSpLocks/>
            </p:cNvGrpSpPr>
            <p:nvPr/>
          </p:nvGrpSpPr>
          <p:grpSpPr bwMode="auto">
            <a:xfrm>
              <a:off x="1491" y="0"/>
              <a:ext cx="777" cy="720"/>
              <a:chOff x="-57" y="0"/>
              <a:chExt cx="777" cy="720"/>
            </a:xfrm>
          </p:grpSpPr>
          <p:sp>
            <p:nvSpPr>
              <p:cNvPr id="40985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7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9pPr>
              </a:lstStyle>
              <a:p>
                <a:pPr eaLnBrk="1" hangingPunct="1"/>
                <a:endParaRPr lang="zh-CN" altLang="en-US" sz="2100"/>
              </a:p>
            </p:txBody>
          </p:sp>
          <p:sp>
            <p:nvSpPr>
              <p:cNvPr id="40986" name="Rectangle 21"/>
              <p:cNvSpPr>
                <a:spLocks noChangeArrowheads="1"/>
              </p:cNvSpPr>
              <p:nvPr/>
            </p:nvSpPr>
            <p:spPr bwMode="auto">
              <a:xfrm>
                <a:off x="-57" y="121"/>
                <a:ext cx="761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底面</a:t>
                </a:r>
              </a:p>
            </p:txBody>
          </p:sp>
        </p:grpSp>
        <p:grpSp>
          <p:nvGrpSpPr>
            <p:cNvPr id="40982" name="Group 22"/>
            <p:cNvGrpSpPr>
              <a:grpSpLocks/>
            </p:cNvGrpSpPr>
            <p:nvPr/>
          </p:nvGrpSpPr>
          <p:grpSpPr bwMode="auto">
            <a:xfrm>
              <a:off x="1491" y="1559"/>
              <a:ext cx="761" cy="720"/>
              <a:chOff x="-33" y="0"/>
              <a:chExt cx="761" cy="720"/>
            </a:xfrm>
          </p:grpSpPr>
          <p:sp>
            <p:nvSpPr>
              <p:cNvPr id="4098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7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9pPr>
              </a:lstStyle>
              <a:p>
                <a:pPr eaLnBrk="1" hangingPunct="1"/>
                <a:endParaRPr lang="zh-CN" altLang="en-US" sz="2100"/>
              </a:p>
            </p:txBody>
          </p:sp>
          <p:sp>
            <p:nvSpPr>
              <p:cNvPr id="40984" name="Rectangle 24"/>
              <p:cNvSpPr>
                <a:spLocks noChangeArrowheads="1"/>
              </p:cNvSpPr>
              <p:nvPr/>
            </p:nvSpPr>
            <p:spPr bwMode="auto">
              <a:xfrm>
                <a:off x="-33" y="134"/>
                <a:ext cx="761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底面</a:t>
                </a:r>
              </a:p>
            </p:txBody>
          </p:sp>
        </p:grpSp>
      </p:grp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7163372" y="1541314"/>
            <a:ext cx="114300" cy="959644"/>
            <a:chOff x="0" y="0"/>
            <a:chExt cx="96" cy="576"/>
          </a:xfrm>
        </p:grpSpPr>
        <p:sp>
          <p:nvSpPr>
            <p:cNvPr id="40977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576"/>
            </a:xfrm>
            <a:prstGeom prst="line">
              <a:avLst/>
            </a:prstGeom>
            <a:noFill/>
            <a:ln w="3492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sp>
          <p:nvSpPr>
            <p:cNvPr id="40978" name="Line 27"/>
            <p:cNvSpPr>
              <a:spLocks noChangeShapeType="1"/>
            </p:cNvSpPr>
            <p:nvPr/>
          </p:nvSpPr>
          <p:spPr bwMode="auto">
            <a:xfrm>
              <a:off x="0" y="480"/>
              <a:ext cx="96" cy="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sp>
          <p:nvSpPr>
            <p:cNvPr id="40979" name="Line 28"/>
            <p:cNvSpPr>
              <a:spLocks noChangeShapeType="1"/>
            </p:cNvSpPr>
            <p:nvPr/>
          </p:nvSpPr>
          <p:spPr bwMode="auto">
            <a:xfrm>
              <a:off x="96" y="480"/>
              <a:ext cx="0" cy="96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</p:grp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6660233" y="1779662"/>
            <a:ext cx="442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</a:t>
            </a:r>
          </a:p>
        </p:txBody>
      </p:sp>
      <p:sp>
        <p:nvSpPr>
          <p:cNvPr id="42014" name="Line 30"/>
          <p:cNvSpPr>
            <a:spLocks noChangeShapeType="1"/>
          </p:cNvSpPr>
          <p:nvPr/>
        </p:nvSpPr>
        <p:spPr bwMode="auto">
          <a:xfrm>
            <a:off x="4101085" y="2525961"/>
            <a:ext cx="3775472" cy="1071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4096322" y="2203301"/>
            <a:ext cx="3708021" cy="322660"/>
            <a:chOff x="0" y="0"/>
            <a:chExt cx="2749" cy="271"/>
          </a:xfrm>
        </p:grpSpPr>
        <p:sp>
          <p:nvSpPr>
            <p:cNvPr id="40973" name="Line 32"/>
            <p:cNvSpPr>
              <a:spLocks noChangeShapeType="1"/>
            </p:cNvSpPr>
            <p:nvPr/>
          </p:nvSpPr>
          <p:spPr bwMode="auto">
            <a:xfrm flipH="1">
              <a:off x="1954" y="121"/>
              <a:ext cx="79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grpSp>
          <p:nvGrpSpPr>
            <p:cNvPr id="40974" name="Group 33"/>
            <p:cNvGrpSpPr>
              <a:grpSpLocks/>
            </p:cNvGrpSpPr>
            <p:nvPr/>
          </p:nvGrpSpPr>
          <p:grpSpPr bwMode="auto">
            <a:xfrm>
              <a:off x="0" y="0"/>
              <a:ext cx="1953" cy="271"/>
              <a:chOff x="0" y="0"/>
              <a:chExt cx="1953" cy="271"/>
            </a:xfrm>
          </p:grpSpPr>
          <p:sp>
            <p:nvSpPr>
              <p:cNvPr id="40975" name="Line 34"/>
              <p:cNvSpPr>
                <a:spLocks noChangeShapeType="1"/>
              </p:cNvSpPr>
              <p:nvPr/>
            </p:nvSpPr>
            <p:spPr bwMode="auto">
              <a:xfrm>
                <a:off x="0" y="128"/>
                <a:ext cx="795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76" name="Text Box 35"/>
              <p:cNvSpPr txBox="1">
                <a:spLocks noChangeArrowheads="1"/>
              </p:cNvSpPr>
              <p:nvPr/>
            </p:nvSpPr>
            <p:spPr bwMode="auto">
              <a:xfrm>
                <a:off x="809" y="0"/>
                <a:ext cx="114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0030101010101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50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底面的周长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783297" y="3580370"/>
            <a:ext cx="6749143" cy="864096"/>
            <a:chOff x="1743069" y="3148322"/>
            <a:chExt cx="6749143" cy="864096"/>
          </a:xfrm>
        </p:grpSpPr>
        <p:sp>
          <p:nvSpPr>
            <p:cNvPr id="41" name="双波形 40"/>
            <p:cNvSpPr/>
            <p:nvPr/>
          </p:nvSpPr>
          <p:spPr>
            <a:xfrm>
              <a:off x="1743069" y="3148322"/>
              <a:ext cx="6573347" cy="864096"/>
            </a:xfrm>
            <a:prstGeom prst="doubleWav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"/>
            <p:cNvSpPr txBox="1">
              <a:spLocks noChangeArrowheads="1"/>
            </p:cNvSpPr>
            <p:nvPr/>
          </p:nvSpPr>
          <p:spPr bwMode="auto">
            <a:xfrm>
              <a:off x="1835695" y="3291830"/>
              <a:ext cx="665651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圆柱的侧面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不是沿高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剪开，可以得到一个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平行四边形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7" y="3379790"/>
            <a:ext cx="1107058" cy="1265255"/>
          </a:xfrm>
          <a:prstGeom prst="rect">
            <a:avLst/>
          </a:prstGeom>
        </p:spPr>
      </p:pic>
      <p:sp>
        <p:nvSpPr>
          <p:cNvPr id="43" name="Text Box 69">
            <a:extLst>
              <a:ext uri="{FF2B5EF4-FFF2-40B4-BE49-F238E27FC236}">
                <a16:creationId xmlns="" xmlns:a16="http://schemas.microsoft.com/office/drawing/2014/main" id="{F12158CE-6BB5-4E36-83DB-43A3DF524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597917"/>
            <a:ext cx="41044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）沿斜线剪开，再展开。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2000" grpId="0" animBg="1"/>
      <p:bldP spid="42013" grpId="0" autoUpdateAnimBg="0"/>
      <p:bldP spid="420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>
            <a:extLst>
              <a:ext uri="{FF2B5EF4-FFF2-40B4-BE49-F238E27FC236}">
                <a16:creationId xmlns="" xmlns:a16="http://schemas.microsoft.com/office/drawing/2014/main" id="{44E8AEF1-D989-4915-8CCE-AD9EF7007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419" y="597917"/>
            <a:ext cx="48097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你能总结一下圆柱的特征吗？</a:t>
            </a:r>
          </a:p>
        </p:txBody>
      </p:sp>
      <p:sp>
        <p:nvSpPr>
          <p:cNvPr id="3" name="Text Box 69">
            <a:extLst>
              <a:ext uri="{FF2B5EF4-FFF2-40B4-BE49-F238E27FC236}">
                <a16:creationId xmlns="" xmlns:a16="http://schemas.microsoft.com/office/drawing/2014/main" id="{97FB1026-1C56-4EF3-BD61-2CD2755A6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3" y="1203598"/>
            <a:ext cx="648071" cy="64918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9">
            <a:extLst>
              <a:ext uri="{FF2B5EF4-FFF2-40B4-BE49-F238E27FC236}">
                <a16:creationId xmlns="" xmlns:a16="http://schemas.microsoft.com/office/drawing/2014/main" id="{4D168BF1-07F5-44A9-81E7-FBABE42A4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272803"/>
            <a:ext cx="4464496" cy="51077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底面是两个同样大小的圆形。</a:t>
            </a:r>
          </a:p>
        </p:txBody>
      </p:sp>
      <p:sp>
        <p:nvSpPr>
          <p:cNvPr id="5" name="Text Box 69">
            <a:extLst>
              <a:ext uri="{FF2B5EF4-FFF2-40B4-BE49-F238E27FC236}">
                <a16:creationId xmlns="" xmlns:a16="http://schemas.microsoft.com/office/drawing/2014/main" id="{3CACEEA8-4046-44DA-924F-A79D481C0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5" y="2080026"/>
            <a:ext cx="648071" cy="649188"/>
          </a:xfrm>
          <a:prstGeom prst="ellips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9">
            <a:extLst>
              <a:ext uri="{FF2B5EF4-FFF2-40B4-BE49-F238E27FC236}">
                <a16:creationId xmlns="" xmlns:a16="http://schemas.microsoft.com/office/drawing/2014/main" id="{7517506B-87B3-47C4-9092-F0CD23D14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2149231"/>
            <a:ext cx="2880320" cy="510778"/>
          </a:xfrm>
          <a:prstGeom prst="round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侧面是一个曲面。</a:t>
            </a:r>
          </a:p>
        </p:txBody>
      </p:sp>
      <p:sp>
        <p:nvSpPr>
          <p:cNvPr id="7" name="Text Box 69">
            <a:extLst>
              <a:ext uri="{FF2B5EF4-FFF2-40B4-BE49-F238E27FC236}">
                <a16:creationId xmlns="" xmlns:a16="http://schemas.microsoft.com/office/drawing/2014/main" id="{8C1D34A9-86F3-4EC8-87A2-9F7CE19AE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002" y="2938493"/>
            <a:ext cx="648071" cy="6491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9">
            <a:extLst>
              <a:ext uri="{FF2B5EF4-FFF2-40B4-BE49-F238E27FC236}">
                <a16:creationId xmlns="" xmlns:a16="http://schemas.microsoft.com/office/drawing/2014/main" id="{2ACCCC40-2A83-4E27-988D-FBF385A46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6056" y="3007698"/>
            <a:ext cx="6198351" cy="510778"/>
          </a:xfrm>
          <a:prstGeom prst="round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两个底面间的距离叫“高”，有无数条高。</a:t>
            </a:r>
          </a:p>
        </p:txBody>
      </p:sp>
      <p:sp>
        <p:nvSpPr>
          <p:cNvPr id="9" name="Text Box 69">
            <a:extLst>
              <a:ext uri="{FF2B5EF4-FFF2-40B4-BE49-F238E27FC236}">
                <a16:creationId xmlns="" xmlns:a16="http://schemas.microsoft.com/office/drawing/2014/main" id="{0266FACA-6FBC-4D71-B266-A69EB3817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7948" y="3814921"/>
            <a:ext cx="648071" cy="6491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9">
            <a:extLst>
              <a:ext uri="{FF2B5EF4-FFF2-40B4-BE49-F238E27FC236}">
                <a16:creationId xmlns="" xmlns:a16="http://schemas.microsoft.com/office/drawing/2014/main" id="{EFDF2861-C7E4-4FFC-B9F1-FC05521E1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003" y="3884126"/>
            <a:ext cx="5694294" cy="510778"/>
          </a:xfrm>
          <a:prstGeom prst="round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展开是一个长方形或正方形。</a:t>
            </a:r>
          </a:p>
        </p:txBody>
      </p:sp>
      <p:pic>
        <p:nvPicPr>
          <p:cNvPr id="11" name="Picture 69" descr="u3jx01_401副本">
            <a:extLst>
              <a:ext uri="{FF2B5EF4-FFF2-40B4-BE49-F238E27FC236}">
                <a16:creationId xmlns="" xmlns:a16="http://schemas.microsoft.com/office/drawing/2014/main" id="{739090EF-A10D-47E9-9FED-4A2C3210C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344" y="525170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8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" descr="6B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346" y="1052279"/>
            <a:ext cx="1692275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9" descr="6B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16" y="3162124"/>
            <a:ext cx="2013179" cy="150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8" descr="6B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29" y="1289352"/>
            <a:ext cx="1686443" cy="16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1" descr="6B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15766"/>
            <a:ext cx="12541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6B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695" y="1052279"/>
            <a:ext cx="9525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5">
            <a:extLst>
              <a:ext uri="{FF2B5EF4-FFF2-40B4-BE49-F238E27FC236}">
                <a16:creationId xmlns="" xmlns:a16="http://schemas.microsoft.com/office/drawing/2014/main" id="{DD09BA3F-E377-4E1D-BC89-8B05A8C46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627534"/>
            <a:ext cx="205578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看一看。</a:t>
            </a:r>
          </a:p>
        </p:txBody>
      </p:sp>
    </p:spTree>
    <p:extLst>
      <p:ext uri="{BB962C8B-B14F-4D97-AF65-F5344CB8AC3E}">
        <p14:creationId xmlns:p14="http://schemas.microsoft.com/office/powerpoint/2010/main" val="113363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9573" y="769307"/>
            <a:ext cx="4010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下面哪些图形是圆柱？</a:t>
            </a:r>
          </a:p>
        </p:txBody>
      </p:sp>
      <p:grpSp>
        <p:nvGrpSpPr>
          <p:cNvPr id="22" name="Group 3"/>
          <p:cNvGrpSpPr>
            <a:grpSpLocks/>
          </p:cNvGrpSpPr>
          <p:nvPr/>
        </p:nvGrpSpPr>
        <p:grpSpPr bwMode="auto">
          <a:xfrm>
            <a:off x="480114" y="1542057"/>
            <a:ext cx="1524747" cy="1418116"/>
            <a:chOff x="96" y="-287"/>
            <a:chExt cx="1536" cy="1353"/>
          </a:xfrm>
        </p:grpSpPr>
        <p:grpSp>
          <p:nvGrpSpPr>
            <p:cNvPr id="23" name="Group 4"/>
            <p:cNvGrpSpPr>
              <a:grpSpLocks/>
            </p:cNvGrpSpPr>
            <p:nvPr/>
          </p:nvGrpSpPr>
          <p:grpSpPr bwMode="auto">
            <a:xfrm>
              <a:off x="96" y="106"/>
              <a:ext cx="1536" cy="960"/>
              <a:chOff x="0" y="0"/>
              <a:chExt cx="2160" cy="1488"/>
            </a:xfrm>
          </p:grpSpPr>
          <p:sp>
            <p:nvSpPr>
              <p:cNvPr id="25" name="AutoShape 5"/>
              <p:cNvSpPr>
                <a:spLocks noChangeArrowheads="1"/>
              </p:cNvSpPr>
              <p:nvPr/>
            </p:nvSpPr>
            <p:spPr bwMode="auto">
              <a:xfrm rot="10800000">
                <a:off x="0" y="123"/>
                <a:ext cx="2160" cy="1194"/>
              </a:xfrm>
              <a:custGeom>
                <a:avLst/>
                <a:gdLst>
                  <a:gd name="T0" fmla="*/ 1890 w 21600"/>
                  <a:gd name="T1" fmla="*/ 597 h 21600"/>
                  <a:gd name="T2" fmla="*/ 1080 w 21600"/>
                  <a:gd name="T3" fmla="*/ 1194 h 21600"/>
                  <a:gd name="T4" fmla="*/ 270 w 21600"/>
                  <a:gd name="T5" fmla="*/ 597 h 21600"/>
                  <a:gd name="T6" fmla="*/ 108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5 h 21600"/>
                  <a:gd name="T14" fmla="*/ 17100 w 21600"/>
                  <a:gd name="T15" fmla="*/ 1709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508" y="0"/>
                <a:ext cx="1144" cy="329"/>
              </a:xfrm>
              <a:prstGeom prst="ellipse">
                <a:avLst/>
              </a:prstGeom>
              <a:solidFill>
                <a:srgbClr val="FFFF99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Oval 7"/>
              <p:cNvSpPr>
                <a:spLocks noChangeArrowheads="1"/>
              </p:cNvSpPr>
              <p:nvPr/>
            </p:nvSpPr>
            <p:spPr bwMode="auto">
              <a:xfrm>
                <a:off x="48" y="1159"/>
                <a:ext cx="2096" cy="329"/>
              </a:xfrm>
              <a:prstGeom prst="ellipse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662" y="-287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</a:p>
          </p:txBody>
        </p:sp>
      </p:grpSp>
      <p:grpSp>
        <p:nvGrpSpPr>
          <p:cNvPr id="28" name="Group 9"/>
          <p:cNvGrpSpPr>
            <a:grpSpLocks/>
          </p:cNvGrpSpPr>
          <p:nvPr/>
        </p:nvGrpSpPr>
        <p:grpSpPr bwMode="auto">
          <a:xfrm>
            <a:off x="2467526" y="2273692"/>
            <a:ext cx="1672654" cy="782950"/>
            <a:chOff x="0" y="0"/>
            <a:chExt cx="2808" cy="1272"/>
          </a:xfrm>
        </p:grpSpPr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 rot="5400000">
              <a:off x="785" y="-448"/>
              <a:ext cx="1272" cy="216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 rot="5400000">
              <a:off x="1875" y="314"/>
              <a:ext cx="1224" cy="64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sz="20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 rot="5400000">
              <a:off x="-291" y="314"/>
              <a:ext cx="1224" cy="642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sz="20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3155647" y="1544474"/>
            <a:ext cx="316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grpSp>
        <p:nvGrpSpPr>
          <p:cNvPr id="33" name="Group 14"/>
          <p:cNvGrpSpPr>
            <a:grpSpLocks/>
          </p:cNvGrpSpPr>
          <p:nvPr/>
        </p:nvGrpSpPr>
        <p:grpSpPr bwMode="auto">
          <a:xfrm>
            <a:off x="4427984" y="1598387"/>
            <a:ext cx="1095912" cy="1530263"/>
            <a:chOff x="240" y="-58"/>
            <a:chExt cx="1104" cy="1460"/>
          </a:xfrm>
        </p:grpSpPr>
        <p:grpSp>
          <p:nvGrpSpPr>
            <p:cNvPr id="34" name="Group 15"/>
            <p:cNvGrpSpPr>
              <a:grpSpLocks/>
            </p:cNvGrpSpPr>
            <p:nvPr/>
          </p:nvGrpSpPr>
          <p:grpSpPr bwMode="auto">
            <a:xfrm>
              <a:off x="240" y="298"/>
              <a:ext cx="1104" cy="1104"/>
              <a:chOff x="0" y="0"/>
              <a:chExt cx="1056" cy="960"/>
            </a:xfrm>
          </p:grpSpPr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6" cy="9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144" y="0"/>
                <a:ext cx="768" cy="288"/>
              </a:xfrm>
              <a:prstGeom prst="ellipse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144" y="672"/>
                <a:ext cx="768" cy="288"/>
              </a:xfrm>
              <a:prstGeom prst="ellipse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555" y="-58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</a:p>
          </p:txBody>
        </p:sp>
      </p:grpSp>
      <p:grpSp>
        <p:nvGrpSpPr>
          <p:cNvPr id="39" name="Group 20"/>
          <p:cNvGrpSpPr>
            <a:grpSpLocks/>
          </p:cNvGrpSpPr>
          <p:nvPr/>
        </p:nvGrpSpPr>
        <p:grpSpPr bwMode="auto">
          <a:xfrm>
            <a:off x="5901072" y="1472466"/>
            <a:ext cx="1191208" cy="1890820"/>
            <a:chOff x="391" y="-258"/>
            <a:chExt cx="1200" cy="1804"/>
          </a:xfrm>
        </p:grpSpPr>
        <p:grpSp>
          <p:nvGrpSpPr>
            <p:cNvPr id="40" name="Group 21"/>
            <p:cNvGrpSpPr>
              <a:grpSpLocks/>
            </p:cNvGrpSpPr>
            <p:nvPr/>
          </p:nvGrpSpPr>
          <p:grpSpPr bwMode="auto">
            <a:xfrm>
              <a:off x="391" y="106"/>
              <a:ext cx="1200" cy="1440"/>
              <a:chOff x="0" y="0"/>
              <a:chExt cx="1200" cy="1440"/>
            </a:xfrm>
          </p:grpSpPr>
          <p:sp>
            <p:nvSpPr>
              <p:cNvPr id="42" name="Rectangle 22"/>
              <p:cNvSpPr>
                <a:spLocks noChangeArrowheads="1"/>
              </p:cNvSpPr>
              <p:nvPr/>
            </p:nvSpPr>
            <p:spPr bwMode="auto">
              <a:xfrm>
                <a:off x="0" y="165"/>
                <a:ext cx="1200" cy="111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329"/>
              </a:xfrm>
              <a:prstGeom prst="ellipse">
                <a:avLst/>
              </a:prstGeom>
              <a:solidFill>
                <a:srgbClr val="FF33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Oval 24"/>
              <p:cNvSpPr>
                <a:spLocks noChangeArrowheads="1"/>
              </p:cNvSpPr>
              <p:nvPr/>
            </p:nvSpPr>
            <p:spPr bwMode="auto">
              <a:xfrm>
                <a:off x="0" y="1111"/>
                <a:ext cx="1200" cy="329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Rectangle 25"/>
            <p:cNvSpPr>
              <a:spLocks noChangeArrowheads="1"/>
            </p:cNvSpPr>
            <p:nvPr/>
          </p:nvSpPr>
          <p:spPr bwMode="auto">
            <a:xfrm>
              <a:off x="734" y="-258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</a:p>
          </p:txBody>
        </p:sp>
      </p:grp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7596336" y="1561811"/>
            <a:ext cx="974805" cy="1782863"/>
            <a:chOff x="391" y="-241"/>
            <a:chExt cx="982" cy="1701"/>
          </a:xfrm>
        </p:grpSpPr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510" y="-241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</a:p>
          </p:txBody>
        </p:sp>
        <p:grpSp>
          <p:nvGrpSpPr>
            <p:cNvPr id="47" name="Group 28"/>
            <p:cNvGrpSpPr>
              <a:grpSpLocks/>
            </p:cNvGrpSpPr>
            <p:nvPr/>
          </p:nvGrpSpPr>
          <p:grpSpPr bwMode="auto">
            <a:xfrm>
              <a:off x="391" y="154"/>
              <a:ext cx="982" cy="1306"/>
              <a:chOff x="0" y="0"/>
              <a:chExt cx="982" cy="1306"/>
            </a:xfrm>
          </p:grpSpPr>
          <p:sp>
            <p:nvSpPr>
              <p:cNvPr id="48" name="Rectangle 29"/>
              <p:cNvSpPr>
                <a:spLocks noChangeArrowheads="1"/>
              </p:cNvSpPr>
              <p:nvPr/>
            </p:nvSpPr>
            <p:spPr bwMode="auto">
              <a:xfrm>
                <a:off x="70" y="31"/>
                <a:ext cx="775" cy="111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Oval 30"/>
              <p:cNvSpPr>
                <a:spLocks noChangeArrowheads="1"/>
              </p:cNvSpPr>
              <p:nvPr/>
            </p:nvSpPr>
            <p:spPr bwMode="auto">
              <a:xfrm>
                <a:off x="70" y="977"/>
                <a:ext cx="775" cy="329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Rectangle 31"/>
              <p:cNvSpPr>
                <a:spLocks noChangeArrowheads="1"/>
              </p:cNvSpPr>
              <p:nvPr/>
            </p:nvSpPr>
            <p:spPr bwMode="auto">
              <a:xfrm>
                <a:off x="454" y="0"/>
                <a:ext cx="528" cy="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Oval 32"/>
              <p:cNvSpPr>
                <a:spLocks noChangeArrowheads="1"/>
              </p:cNvSpPr>
              <p:nvPr/>
            </p:nvSpPr>
            <p:spPr bwMode="auto">
              <a:xfrm rot="2100000">
                <a:off x="0" y="68"/>
                <a:ext cx="912" cy="3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6139718" y="3397518"/>
            <a:ext cx="66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827350" y="3325510"/>
            <a:ext cx="66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683568" y="3325510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325510"/>
                <a:ext cx="991870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文本框 67"/>
              <p:cNvSpPr txBox="1"/>
              <p:nvPr/>
            </p:nvSpPr>
            <p:spPr>
              <a:xfrm>
                <a:off x="4480005" y="3416682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0005" y="3416682"/>
                <a:ext cx="991870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文本框 68"/>
              <p:cNvSpPr txBox="1"/>
              <p:nvPr/>
            </p:nvSpPr>
            <p:spPr>
              <a:xfrm>
                <a:off x="7612578" y="3416682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9" name="文本框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578" y="3416682"/>
                <a:ext cx="991870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547476" y="3272666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572018" y="3344674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355976" y="3397518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812378" y="3397518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452320" y="3397518"/>
            <a:ext cx="989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10038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6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7" grpId="0"/>
      <p:bldP spid="8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690831"/>
            <a:ext cx="6896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指出下面圆柱的底面、侧面和高。</a:t>
            </a: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971600" y="2108895"/>
            <a:ext cx="1752600" cy="1200150"/>
            <a:chOff x="0" y="0"/>
            <a:chExt cx="1152" cy="1008"/>
          </a:xfrm>
        </p:grpSpPr>
        <p:grpSp>
          <p:nvGrpSpPr>
            <p:cNvPr id="11" name="Group 5"/>
            <p:cNvGrpSpPr>
              <a:grpSpLocks/>
            </p:cNvGrpSpPr>
            <p:nvPr/>
          </p:nvGrpSpPr>
          <p:grpSpPr bwMode="auto">
            <a:xfrm>
              <a:off x="0" y="0"/>
              <a:ext cx="1152" cy="1008"/>
              <a:chOff x="0" y="0"/>
              <a:chExt cx="1152" cy="1008"/>
            </a:xfrm>
          </p:grpSpPr>
          <p:sp>
            <p:nvSpPr>
              <p:cNvPr id="14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" cy="1008"/>
              </a:xfrm>
              <a:prstGeom prst="can">
                <a:avLst>
                  <a:gd name="adj" fmla="val 39491"/>
                </a:avLst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5" name="Oval 7"/>
              <p:cNvSpPr>
                <a:spLocks noChangeArrowheads="1"/>
              </p:cNvSpPr>
              <p:nvPr/>
            </p:nvSpPr>
            <p:spPr bwMode="auto">
              <a:xfrm>
                <a:off x="0" y="624"/>
                <a:ext cx="1104" cy="384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28" y="19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528" y="81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362000" y="2337494"/>
            <a:ext cx="1295400" cy="400050"/>
            <a:chOff x="0" y="0"/>
            <a:chExt cx="816" cy="336"/>
          </a:xfrm>
        </p:grpSpPr>
        <p:sp>
          <p:nvSpPr>
            <p:cNvPr id="17" name="Line 11"/>
            <p:cNvSpPr>
              <a:spLocks noChangeShapeType="1"/>
            </p:cNvSpPr>
            <p:nvPr/>
          </p:nvSpPr>
          <p:spPr bwMode="auto">
            <a:xfrm flipH="1">
              <a:off x="336" y="336"/>
              <a:ext cx="480" cy="0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</a:p>
          </p:txBody>
        </p:sp>
      </p:grpSp>
      <p:grpSp>
        <p:nvGrpSpPr>
          <p:cNvPr id="19" name="Group 13"/>
          <p:cNvGrpSpPr>
            <a:grpSpLocks/>
          </p:cNvGrpSpPr>
          <p:nvPr/>
        </p:nvGrpSpPr>
        <p:grpSpPr bwMode="auto">
          <a:xfrm>
            <a:off x="971600" y="1707654"/>
            <a:ext cx="1752600" cy="1601391"/>
            <a:chOff x="0" y="-337"/>
            <a:chExt cx="1104" cy="1345"/>
          </a:xfrm>
        </p:grpSpPr>
        <p:grpSp>
          <p:nvGrpSpPr>
            <p:cNvPr id="22" name="Group 14"/>
            <p:cNvGrpSpPr>
              <a:grpSpLocks/>
            </p:cNvGrpSpPr>
            <p:nvPr/>
          </p:nvGrpSpPr>
          <p:grpSpPr bwMode="auto">
            <a:xfrm>
              <a:off x="0" y="-337"/>
              <a:ext cx="1104" cy="1345"/>
              <a:chOff x="0" y="-337"/>
              <a:chExt cx="1104" cy="1345"/>
            </a:xfrm>
          </p:grpSpPr>
          <p:grpSp>
            <p:nvGrpSpPr>
              <p:cNvPr id="24" name="Group 15"/>
              <p:cNvGrpSpPr>
                <a:grpSpLocks/>
              </p:cNvGrpSpPr>
              <p:nvPr/>
            </p:nvGrpSpPr>
            <p:grpSpPr bwMode="auto">
              <a:xfrm>
                <a:off x="0" y="624"/>
                <a:ext cx="1104" cy="384"/>
                <a:chOff x="0" y="0"/>
                <a:chExt cx="1104" cy="384"/>
              </a:xfrm>
            </p:grpSpPr>
            <p:sp>
              <p:nvSpPr>
                <p:cNvPr id="30" name="Oval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04" cy="384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44" y="9"/>
                  <a:ext cx="816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algn="l" eaLnBrk="1" hangingPunct="1">
                    <a:spcBef>
                      <a:spcPct val="50000"/>
                    </a:spcBef>
                  </a:pPr>
                  <a:r>
                    <a:rPr lang="zh-CN" altLang="en-US" sz="2000">
                      <a:solidFill>
                        <a:srgbClr val="FF505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底   面</a:t>
                  </a:r>
                </a:p>
              </p:txBody>
            </p:sp>
          </p:grpSp>
          <p:grpSp>
            <p:nvGrpSpPr>
              <p:cNvPr id="25" name="Group 18"/>
              <p:cNvGrpSpPr>
                <a:grpSpLocks/>
              </p:cNvGrpSpPr>
              <p:nvPr/>
            </p:nvGrpSpPr>
            <p:grpSpPr bwMode="auto">
              <a:xfrm>
                <a:off x="0" y="-337"/>
                <a:ext cx="1104" cy="721"/>
                <a:chOff x="0" y="-337"/>
                <a:chExt cx="1104" cy="721"/>
              </a:xfrm>
            </p:grpSpPr>
            <p:grpSp>
              <p:nvGrpSpPr>
                <p:cNvPr id="26" name="Group 19"/>
                <p:cNvGrpSpPr>
                  <a:grpSpLocks/>
                </p:cNvGrpSpPr>
                <p:nvPr/>
              </p:nvGrpSpPr>
              <p:grpSpPr bwMode="auto">
                <a:xfrm>
                  <a:off x="0" y="-337"/>
                  <a:ext cx="1104" cy="721"/>
                  <a:chOff x="0" y="-337"/>
                  <a:chExt cx="1104" cy="721"/>
                </a:xfrm>
              </p:grpSpPr>
              <p:sp>
                <p:nvSpPr>
                  <p:cNvPr id="2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104" cy="384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9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1" y="-337"/>
                    <a:ext cx="816" cy="3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 sz="3600" b="1">
                        <a:solidFill>
                          <a:schemeClr val="tx1"/>
                        </a:solidFill>
                        <a:latin typeface="Arial" pitchFamily="34" charset="0"/>
                        <a:ea typeface="楷体_GB2312" pitchFamily="49" charset="-122"/>
                      </a:defRPr>
                    </a:lvl9pPr>
                  </a:lstStyle>
                  <a:p>
                    <a:pPr algn="l" eaLnBrk="1" hangingPunct="1">
                      <a:spcBef>
                        <a:spcPct val="50000"/>
                      </a:spcBef>
                    </a:pPr>
                    <a:r>
                      <a: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底   面</a:t>
                    </a:r>
                  </a:p>
                </p:txBody>
              </p:sp>
            </p:grpSp>
            <p:sp>
              <p:nvSpPr>
                <p:cNvPr id="27" name="Oval 22"/>
                <p:cNvSpPr>
                  <a:spLocks noChangeArrowheads="1"/>
                </p:cNvSpPr>
                <p:nvPr/>
              </p:nvSpPr>
              <p:spPr bwMode="auto">
                <a:xfrm>
                  <a:off x="480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480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24"/>
          <p:cNvGrpSpPr>
            <a:grpSpLocks/>
          </p:cNvGrpSpPr>
          <p:nvPr/>
        </p:nvGrpSpPr>
        <p:grpSpPr bwMode="auto">
          <a:xfrm>
            <a:off x="1690738" y="2341066"/>
            <a:ext cx="685800" cy="742950"/>
            <a:chOff x="0" y="0"/>
            <a:chExt cx="432" cy="624"/>
          </a:xfrm>
        </p:grpSpPr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0" y="136"/>
              <a:ext cx="43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66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</a:p>
          </p:txBody>
        </p:sp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48" y="0"/>
              <a:ext cx="0" cy="62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35" name="Group 27"/>
          <p:cNvGrpSpPr>
            <a:grpSpLocks/>
          </p:cNvGrpSpPr>
          <p:nvPr/>
        </p:nvGrpSpPr>
        <p:grpSpPr bwMode="auto">
          <a:xfrm>
            <a:off x="4019600" y="1880295"/>
            <a:ext cx="990600" cy="1657350"/>
            <a:chOff x="0" y="0"/>
            <a:chExt cx="624" cy="1392"/>
          </a:xfrm>
        </p:grpSpPr>
        <p:sp>
          <p:nvSpPr>
            <p:cNvPr id="36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624" cy="1392"/>
            </a:xfrm>
            <a:prstGeom prst="can">
              <a:avLst>
                <a:gd name="adj" fmla="val 53848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7" name="Oval 29"/>
            <p:cNvSpPr>
              <a:spLocks noChangeArrowheads="1"/>
            </p:cNvSpPr>
            <p:nvPr/>
          </p:nvSpPr>
          <p:spPr bwMode="auto">
            <a:xfrm>
              <a:off x="288" y="14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38" name="Group 30"/>
            <p:cNvGrpSpPr>
              <a:grpSpLocks/>
            </p:cNvGrpSpPr>
            <p:nvPr/>
          </p:nvGrpSpPr>
          <p:grpSpPr bwMode="auto">
            <a:xfrm>
              <a:off x="0" y="1056"/>
              <a:ext cx="624" cy="336"/>
              <a:chOff x="0" y="0"/>
              <a:chExt cx="624" cy="336"/>
            </a:xfrm>
          </p:grpSpPr>
          <p:sp>
            <p:nvSpPr>
              <p:cNvPr id="39" name="Oval 31"/>
              <p:cNvSpPr>
                <a:spLocks noChangeArrowheads="1"/>
              </p:cNvSpPr>
              <p:nvPr/>
            </p:nvSpPr>
            <p:spPr bwMode="auto">
              <a:xfrm>
                <a:off x="288" y="144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40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24" cy="336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</p:grpSp>
      </p:grpSp>
      <p:grpSp>
        <p:nvGrpSpPr>
          <p:cNvPr id="41" name="Group 33"/>
          <p:cNvGrpSpPr>
            <a:grpSpLocks/>
          </p:cNvGrpSpPr>
          <p:nvPr/>
        </p:nvGrpSpPr>
        <p:grpSpPr bwMode="auto">
          <a:xfrm>
            <a:off x="4019600" y="1880295"/>
            <a:ext cx="1828800" cy="1657350"/>
            <a:chOff x="0" y="0"/>
            <a:chExt cx="1152" cy="1392"/>
          </a:xfrm>
        </p:grpSpPr>
        <p:grpSp>
          <p:nvGrpSpPr>
            <p:cNvPr id="42" name="Group 34"/>
            <p:cNvGrpSpPr>
              <a:grpSpLocks/>
            </p:cNvGrpSpPr>
            <p:nvPr/>
          </p:nvGrpSpPr>
          <p:grpSpPr bwMode="auto">
            <a:xfrm>
              <a:off x="0" y="13"/>
              <a:ext cx="627" cy="1379"/>
              <a:chOff x="0" y="13"/>
              <a:chExt cx="627" cy="1379"/>
            </a:xfrm>
          </p:grpSpPr>
          <p:grpSp>
            <p:nvGrpSpPr>
              <p:cNvPr id="45" name="Group 35"/>
              <p:cNvGrpSpPr>
                <a:grpSpLocks/>
              </p:cNvGrpSpPr>
              <p:nvPr/>
            </p:nvGrpSpPr>
            <p:grpSpPr bwMode="auto">
              <a:xfrm>
                <a:off x="3" y="13"/>
                <a:ext cx="624" cy="419"/>
                <a:chOff x="3" y="13"/>
                <a:chExt cx="624" cy="419"/>
              </a:xfrm>
            </p:grpSpPr>
            <p:sp>
              <p:nvSpPr>
                <p:cNvPr id="49" name="Oval 36"/>
                <p:cNvSpPr>
                  <a:spLocks noChangeArrowheads="1"/>
                </p:cNvSpPr>
                <p:nvPr/>
              </p:nvSpPr>
              <p:spPr bwMode="auto">
                <a:xfrm>
                  <a:off x="3" y="13"/>
                  <a:ext cx="624" cy="419"/>
                </a:xfrm>
                <a:prstGeom prst="ellipse">
                  <a:avLst/>
                </a:prstGeom>
                <a:solidFill>
                  <a:schemeClr val="hlink"/>
                </a:solidFill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Oval 37"/>
                <p:cNvSpPr>
                  <a:spLocks noChangeArrowheads="1"/>
                </p:cNvSpPr>
                <p:nvPr/>
              </p:nvSpPr>
              <p:spPr bwMode="auto">
                <a:xfrm>
                  <a:off x="288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6" name="Group 38"/>
              <p:cNvGrpSpPr>
                <a:grpSpLocks/>
              </p:cNvGrpSpPr>
              <p:nvPr/>
            </p:nvGrpSpPr>
            <p:grpSpPr bwMode="auto">
              <a:xfrm>
                <a:off x="0" y="1056"/>
                <a:ext cx="624" cy="336"/>
                <a:chOff x="0" y="0"/>
                <a:chExt cx="624" cy="336"/>
              </a:xfrm>
            </p:grpSpPr>
            <p:sp>
              <p:nvSpPr>
                <p:cNvPr id="47" name="Oval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24" cy="336"/>
                </a:xfrm>
                <a:prstGeom prst="ellipse">
                  <a:avLst/>
                </a:prstGeom>
                <a:solidFill>
                  <a:schemeClr val="hlink"/>
                </a:solidFill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Oval 40"/>
                <p:cNvSpPr>
                  <a:spLocks noChangeArrowheads="1"/>
                </p:cNvSpPr>
                <p:nvPr/>
              </p:nvSpPr>
              <p:spPr bwMode="auto">
                <a:xfrm>
                  <a:off x="288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3600" b="1">
                      <a:solidFill>
                        <a:schemeClr val="tx1"/>
                      </a:solidFill>
                      <a:latin typeface="Arial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43" name="Text Box 41"/>
            <p:cNvSpPr txBox="1">
              <a:spLocks noChangeArrowheads="1"/>
            </p:cNvSpPr>
            <p:nvPr/>
          </p:nvSpPr>
          <p:spPr bwMode="auto">
            <a:xfrm>
              <a:off x="576" y="0"/>
              <a:ext cx="5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</a:p>
          </p:txBody>
        </p:sp>
        <p:sp>
          <p:nvSpPr>
            <p:cNvPr id="44" name="Text Box 42"/>
            <p:cNvSpPr txBox="1">
              <a:spLocks noChangeArrowheads="1"/>
            </p:cNvSpPr>
            <p:nvPr/>
          </p:nvSpPr>
          <p:spPr bwMode="auto">
            <a:xfrm>
              <a:off x="576" y="1056"/>
              <a:ext cx="5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</a:p>
          </p:txBody>
        </p:sp>
      </p:grpSp>
      <p:grpSp>
        <p:nvGrpSpPr>
          <p:cNvPr id="51" name="Group 43"/>
          <p:cNvGrpSpPr>
            <a:grpSpLocks/>
          </p:cNvGrpSpPr>
          <p:nvPr/>
        </p:nvGrpSpPr>
        <p:grpSpPr bwMode="auto">
          <a:xfrm>
            <a:off x="3257600" y="2337494"/>
            <a:ext cx="990600" cy="400050"/>
            <a:chOff x="0" y="0"/>
            <a:chExt cx="624" cy="336"/>
          </a:xfrm>
        </p:grpSpPr>
        <p:sp>
          <p:nvSpPr>
            <p:cNvPr id="52" name="Line 44"/>
            <p:cNvSpPr>
              <a:spLocks noChangeShapeType="1"/>
            </p:cNvSpPr>
            <p:nvPr/>
          </p:nvSpPr>
          <p:spPr bwMode="auto">
            <a:xfrm flipH="1">
              <a:off x="336" y="336"/>
              <a:ext cx="288" cy="0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45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</a:p>
          </p:txBody>
        </p:sp>
      </p:grpSp>
      <p:grpSp>
        <p:nvGrpSpPr>
          <p:cNvPr id="54" name="Group 46"/>
          <p:cNvGrpSpPr>
            <a:grpSpLocks/>
          </p:cNvGrpSpPr>
          <p:nvPr/>
        </p:nvGrpSpPr>
        <p:grpSpPr bwMode="auto">
          <a:xfrm>
            <a:off x="4454108" y="2108895"/>
            <a:ext cx="477838" cy="1257300"/>
            <a:chOff x="43" y="0"/>
            <a:chExt cx="384" cy="1056"/>
          </a:xfrm>
        </p:grpSpPr>
        <p:sp>
          <p:nvSpPr>
            <p:cNvPr id="55" name="Line 47"/>
            <p:cNvSpPr>
              <a:spLocks noChangeShapeType="1"/>
            </p:cNvSpPr>
            <p:nvPr/>
          </p:nvSpPr>
          <p:spPr bwMode="auto">
            <a:xfrm>
              <a:off x="96" y="0"/>
              <a:ext cx="0" cy="1056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48"/>
            <p:cNvSpPr txBox="1">
              <a:spLocks noChangeArrowheads="1"/>
            </p:cNvSpPr>
            <p:nvPr/>
          </p:nvSpPr>
          <p:spPr bwMode="auto">
            <a:xfrm>
              <a:off x="43" y="336"/>
              <a:ext cx="38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</a:p>
          </p:txBody>
        </p:sp>
      </p:grpSp>
      <p:grpSp>
        <p:nvGrpSpPr>
          <p:cNvPr id="57" name="Group 49"/>
          <p:cNvGrpSpPr>
            <a:grpSpLocks/>
          </p:cNvGrpSpPr>
          <p:nvPr/>
        </p:nvGrpSpPr>
        <p:grpSpPr bwMode="auto">
          <a:xfrm>
            <a:off x="6381800" y="2280345"/>
            <a:ext cx="1981200" cy="800100"/>
            <a:chOff x="0" y="0"/>
            <a:chExt cx="1248" cy="672"/>
          </a:xfrm>
        </p:grpSpPr>
        <p:grpSp>
          <p:nvGrpSpPr>
            <p:cNvPr id="58" name="Group 50"/>
            <p:cNvGrpSpPr>
              <a:grpSpLocks/>
            </p:cNvGrpSpPr>
            <p:nvPr/>
          </p:nvGrpSpPr>
          <p:grpSpPr bwMode="auto">
            <a:xfrm>
              <a:off x="0" y="0"/>
              <a:ext cx="1248" cy="672"/>
              <a:chOff x="0" y="0"/>
              <a:chExt cx="1248" cy="672"/>
            </a:xfrm>
          </p:grpSpPr>
          <p:sp>
            <p:nvSpPr>
              <p:cNvPr id="61" name="AutoShape 51"/>
              <p:cNvSpPr>
                <a:spLocks noChangeArrowheads="1"/>
              </p:cNvSpPr>
              <p:nvPr/>
            </p:nvSpPr>
            <p:spPr bwMode="auto">
              <a:xfrm rot="5400000">
                <a:off x="288" y="-288"/>
                <a:ext cx="672" cy="1248"/>
              </a:xfrm>
              <a:prstGeom prst="can">
                <a:avLst>
                  <a:gd name="adj" fmla="val 61432"/>
                </a:avLst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2" name="Oval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2" cy="672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600" b="1">
                    <a:solidFill>
                      <a:schemeClr val="tx1"/>
                    </a:solidFill>
                    <a:latin typeface="Arial" pitchFamily="34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59" name="Oval 53"/>
            <p:cNvSpPr>
              <a:spLocks noChangeArrowheads="1"/>
            </p:cNvSpPr>
            <p:nvPr/>
          </p:nvSpPr>
          <p:spPr bwMode="auto">
            <a:xfrm>
              <a:off x="192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0" name="Oval 54"/>
            <p:cNvSpPr>
              <a:spLocks noChangeArrowheads="1"/>
            </p:cNvSpPr>
            <p:nvPr/>
          </p:nvSpPr>
          <p:spPr bwMode="auto">
            <a:xfrm>
              <a:off x="1008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63" name="Group 55"/>
          <p:cNvGrpSpPr>
            <a:grpSpLocks/>
          </p:cNvGrpSpPr>
          <p:nvPr/>
        </p:nvGrpSpPr>
        <p:grpSpPr bwMode="auto">
          <a:xfrm>
            <a:off x="6381800" y="2280344"/>
            <a:ext cx="1981200" cy="1451372"/>
            <a:chOff x="0" y="0"/>
            <a:chExt cx="1248" cy="1219"/>
          </a:xfrm>
        </p:grpSpPr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0" y="0"/>
              <a:ext cx="432" cy="67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816" y="0"/>
              <a:ext cx="432" cy="67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192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Oval 59"/>
            <p:cNvSpPr>
              <a:spLocks noChangeArrowheads="1"/>
            </p:cNvSpPr>
            <p:nvPr/>
          </p:nvSpPr>
          <p:spPr bwMode="auto">
            <a:xfrm>
              <a:off x="1008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60"/>
            <p:cNvSpPr txBox="1">
              <a:spLocks noChangeArrowheads="1"/>
            </p:cNvSpPr>
            <p:nvPr/>
          </p:nvSpPr>
          <p:spPr bwMode="auto">
            <a:xfrm>
              <a:off x="48" y="624"/>
              <a:ext cx="384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</a:p>
          </p:txBody>
        </p:sp>
        <p:sp>
          <p:nvSpPr>
            <p:cNvPr id="69" name="Text Box 61"/>
            <p:cNvSpPr txBox="1">
              <a:spLocks noChangeArrowheads="1"/>
            </p:cNvSpPr>
            <p:nvPr/>
          </p:nvSpPr>
          <p:spPr bwMode="auto">
            <a:xfrm>
              <a:off x="864" y="624"/>
              <a:ext cx="384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</a:p>
          </p:txBody>
        </p:sp>
      </p:grpSp>
      <p:grpSp>
        <p:nvGrpSpPr>
          <p:cNvPr id="70" name="Group 62"/>
          <p:cNvGrpSpPr>
            <a:grpSpLocks/>
          </p:cNvGrpSpPr>
          <p:nvPr/>
        </p:nvGrpSpPr>
        <p:grpSpPr bwMode="auto">
          <a:xfrm>
            <a:off x="6839000" y="1708845"/>
            <a:ext cx="1066800" cy="800100"/>
            <a:chOff x="0" y="0"/>
            <a:chExt cx="672" cy="672"/>
          </a:xfrm>
        </p:grpSpPr>
        <p:sp>
          <p:nvSpPr>
            <p:cNvPr id="71" name="Line 63"/>
            <p:cNvSpPr>
              <a:spLocks noChangeShapeType="1"/>
            </p:cNvSpPr>
            <p:nvPr/>
          </p:nvSpPr>
          <p:spPr bwMode="auto">
            <a:xfrm flipV="1">
              <a:off x="288" y="288"/>
              <a:ext cx="0" cy="384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 Box 64"/>
            <p:cNvSpPr txBox="1">
              <a:spLocks noChangeArrowheads="1"/>
            </p:cNvSpPr>
            <p:nvPr/>
          </p:nvSpPr>
          <p:spPr bwMode="auto">
            <a:xfrm>
              <a:off x="0" y="0"/>
              <a:ext cx="67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</a:p>
          </p:txBody>
        </p:sp>
      </p:grpSp>
      <p:grpSp>
        <p:nvGrpSpPr>
          <p:cNvPr id="73" name="Group 65"/>
          <p:cNvGrpSpPr>
            <a:grpSpLocks/>
          </p:cNvGrpSpPr>
          <p:nvPr/>
        </p:nvGrpSpPr>
        <p:grpSpPr bwMode="auto">
          <a:xfrm>
            <a:off x="6762800" y="2600623"/>
            <a:ext cx="1295400" cy="400050"/>
            <a:chOff x="0" y="0"/>
            <a:chExt cx="816" cy="336"/>
          </a:xfrm>
        </p:grpSpPr>
        <p:sp>
          <p:nvSpPr>
            <p:cNvPr id="74" name="Line 66"/>
            <p:cNvSpPr>
              <a:spLocks noChangeShapeType="1"/>
            </p:cNvSpPr>
            <p:nvPr/>
          </p:nvSpPr>
          <p:spPr bwMode="auto">
            <a:xfrm>
              <a:off x="0" y="39"/>
              <a:ext cx="816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 Box 67"/>
            <p:cNvSpPr txBox="1">
              <a:spLocks noChangeArrowheads="1"/>
            </p:cNvSpPr>
            <p:nvPr/>
          </p:nvSpPr>
          <p:spPr bwMode="auto">
            <a:xfrm>
              <a:off x="192" y="0"/>
              <a:ext cx="28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6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</a:p>
          </p:txBody>
        </p:sp>
      </p:grpSp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20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68466" y="594485"/>
            <a:ext cx="2313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判断对错。</a:t>
            </a: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438390" y="1396662"/>
            <a:ext cx="8005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圆柱的高只有一条。                  （   ）</a:t>
            </a: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438390" y="2287273"/>
            <a:ext cx="838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圆柱两个底面的直径相等。            （   ）</a:t>
            </a:r>
          </a:p>
        </p:txBody>
      </p:sp>
      <p:sp>
        <p:nvSpPr>
          <p:cNvPr id="82" name="Text Box 12"/>
          <p:cNvSpPr txBox="1">
            <a:spLocks noChangeArrowheads="1"/>
          </p:cNvSpPr>
          <p:nvPr/>
        </p:nvSpPr>
        <p:spPr bwMode="auto">
          <a:xfrm>
            <a:off x="438390" y="3608892"/>
            <a:ext cx="80058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圆柱的底面周长和高相等时，展开后的侧面一定是个长方形。                        （   ）    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059832" y="627535"/>
            <a:ext cx="4769497" cy="967554"/>
            <a:chOff x="1966595" y="1484008"/>
            <a:chExt cx="4620998" cy="829977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3109" y1="16667" x2="73109" y2="16667"/>
                          <a14:foregroundMark x1="16807" y1="52778" x2="16807" y2="52778"/>
                          <a14:foregroundMark x1="49580" y1="67361" x2="49580" y2="67361"/>
                          <a14:foregroundMark x1="43697" y1="68056" x2="43697" y2="68056"/>
                          <a14:foregroundMark x1="43697" y1="68056" x2="43697" y2="68056"/>
                          <a14:foregroundMark x1="35294" y1="70833" x2="38655" y2="59028"/>
                          <a14:foregroundMark x1="45378" y1="79861" x2="45378" y2="79861"/>
                          <a14:foregroundMark x1="38655" y1="78472" x2="52941" y2="77778"/>
                          <a14:foregroundMark x1="67227" y1="75000" x2="67227" y2="75000"/>
                          <a14:foregroundMark x1="73109" y1="76389" x2="73109" y2="76389"/>
                          <a14:foregroundMark x1="32773" y1="84028" x2="32773" y2="84028"/>
                          <a14:foregroundMark x1="20168" y1="90972" x2="20168" y2="90972"/>
                          <a14:foregroundMark x1="31092" y1="59028" x2="31092" y2="59028"/>
                          <a14:foregroundMark x1="48739" y1="59028" x2="48739" y2="59028"/>
                          <a14:foregroundMark x1="61345" y1="58333" x2="61345" y2="58333"/>
                          <a14:foregroundMark x1="68908" y1="58333" x2="68908" y2="58333"/>
                          <a14:foregroundMark x1="77311" y1="58333" x2="77311" y2="58333"/>
                          <a14:foregroundMark x1="11765" y1="56944" x2="11765" y2="569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718" y="1484008"/>
              <a:ext cx="704875" cy="8299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组合 4"/>
            <p:cNvGrpSpPr>
              <a:grpSpLocks/>
            </p:cNvGrpSpPr>
            <p:nvPr/>
          </p:nvGrpSpPr>
          <p:grpSpPr bwMode="auto">
            <a:xfrm flipH="1">
              <a:off x="1966595" y="1545775"/>
              <a:ext cx="3879178" cy="768210"/>
              <a:chOff x="4065221" y="759944"/>
              <a:chExt cx="4999184" cy="345158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19" name="云形标注 82"/>
              <p:cNvSpPr>
                <a:spLocks noChangeArrowheads="1"/>
              </p:cNvSpPr>
              <p:nvPr/>
            </p:nvSpPr>
            <p:spPr bwMode="auto">
              <a:xfrm>
                <a:off x="4065221" y="759944"/>
                <a:ext cx="4999184" cy="345158"/>
              </a:xfrm>
              <a:prstGeom prst="cloudCallout">
                <a:avLst>
                  <a:gd name="adj1" fmla="val -49196"/>
                  <a:gd name="adj2" fmla="val -37164"/>
                </a:avLst>
              </a:prstGeom>
              <a:grpFill/>
              <a:ln w="19050" algn="ctr">
                <a:solidFill>
                  <a:srgbClr val="82583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4065222" y="832145"/>
                <a:ext cx="4819365" cy="17977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圆柱有无数条高且长度都相等。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934911" y="1635646"/>
            <a:ext cx="3417572" cy="1492057"/>
            <a:chOff x="3934911" y="1711209"/>
            <a:chExt cx="3417572" cy="1492057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2143257"/>
              <a:ext cx="692251" cy="1060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3934911" y="1711209"/>
              <a:ext cx="2259473" cy="663815"/>
            </a:xfrm>
            <a:prstGeom prst="wedgeRoundRectCallout">
              <a:avLst>
                <a:gd name="adj1" fmla="val 68011"/>
                <a:gd name="adj2" fmla="val 48847"/>
                <a:gd name="adj3" fmla="val 16667"/>
              </a:avLst>
            </a:prstGeom>
            <a:solidFill>
              <a:srgbClr val="FFFF00">
                <a:alpha val="28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圆柱的底面是完全</a:t>
              </a:r>
              <a:endParaRPr lang="en-US" altLang="zh-CN" sz="2000" b="1" dirty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相同的两个圆。</a:t>
              </a:r>
              <a:endParaRPr lang="en-US" altLang="zh-CN" sz="2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85564" y="2778948"/>
            <a:ext cx="4725404" cy="876999"/>
            <a:chOff x="2150851" y="3948174"/>
            <a:chExt cx="4725404" cy="876999"/>
          </a:xfrm>
        </p:grpSpPr>
        <p:sp>
          <p:nvSpPr>
            <p:cNvPr id="6" name="圆角矩形标注 5"/>
            <p:cNvSpPr/>
            <p:nvPr/>
          </p:nvSpPr>
          <p:spPr>
            <a:xfrm>
              <a:off x="3266351" y="3948174"/>
              <a:ext cx="3609904" cy="646331"/>
            </a:xfrm>
            <a:prstGeom prst="wedgeRoundRectCallout">
              <a:avLst>
                <a:gd name="adj1" fmla="val -58930"/>
                <a:gd name="adj2" fmla="val -962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 flipH="1">
              <a:off x="3266351" y="3948175"/>
              <a:ext cx="3609903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当圆柱的底面周长和高相等时，侧面展开图是一个正方形。</a:t>
              </a:r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50851" y="3957066"/>
              <a:ext cx="648072" cy="868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7740352" y="1400458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1400458"/>
                <a:ext cx="504056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/>
              <p:cNvSpPr txBox="1"/>
              <p:nvPr/>
            </p:nvSpPr>
            <p:spPr>
              <a:xfrm>
                <a:off x="7740352" y="2283718"/>
                <a:ext cx="576064" cy="555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2283718"/>
                <a:ext cx="576064" cy="55534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/>
              <p:cNvSpPr txBox="1"/>
              <p:nvPr/>
            </p:nvSpPr>
            <p:spPr>
              <a:xfrm>
                <a:off x="7740352" y="4064754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4064754"/>
                <a:ext cx="504056" cy="52322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297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0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39552" y="627534"/>
            <a:ext cx="8496944" cy="8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0030101010101" charset="-122"/>
                <a:ea typeface="楷体" panose="02010600030101010101" charset="-122"/>
              </a:rPr>
              <a:t>转动长方形</a:t>
            </a:r>
            <a:r>
              <a:rPr lang="zh-CN" altLang="en-US" sz="2400" b="1" i="1" dirty="0">
                <a:latin typeface="楷体" panose="02010600030101010101" charset="-122"/>
                <a:ea typeface="楷体" panose="02010600030101010101" charset="-122"/>
              </a:rPr>
              <a:t>ABCD</a:t>
            </a:r>
            <a:r>
              <a:rPr lang="zh-CN" altLang="en-US" sz="2400" b="1" dirty="0">
                <a:latin typeface="楷体" panose="02010600030101010101" charset="-122"/>
                <a:ea typeface="楷体" panose="02010600030101010101" charset="-122"/>
              </a:rPr>
              <a:t>，生成右边的两个圆柱。说说他们分别是以长方形的哪条边为轴生成的，底面半径和高分别是什么？</a:t>
            </a:r>
          </a:p>
        </p:txBody>
      </p:sp>
      <p:pic>
        <p:nvPicPr>
          <p:cNvPr id="3" name="Picture 3" descr="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89" t="658" r="14520" b="24057"/>
          <a:stretch>
            <a:fillRect/>
          </a:stretch>
        </p:blipFill>
        <p:spPr bwMode="auto">
          <a:xfrm>
            <a:off x="6742887" y="1583827"/>
            <a:ext cx="1230312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3" t="29099" r="35318" b="25482"/>
          <a:stretch>
            <a:fillRect/>
          </a:stretch>
        </p:blipFill>
        <p:spPr bwMode="auto">
          <a:xfrm>
            <a:off x="3659288" y="1928397"/>
            <a:ext cx="24034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315599" y="2963067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楷体" panose="02010600030101010101" charset="-122"/>
                <a:ea typeface="楷体" panose="02010600030101010101" charset="-122"/>
              </a:rPr>
              <a:t>（</a:t>
            </a:r>
            <a:r>
              <a:rPr lang="en-US" altLang="zh-CN" sz="2000" b="1">
                <a:latin typeface="楷体" panose="02010600030101010101" charset="-122"/>
                <a:ea typeface="楷体" panose="02010600030101010101" charset="-122"/>
              </a:rPr>
              <a:t>1</a:t>
            </a:r>
            <a:r>
              <a:rPr lang="zh-CN" altLang="en-US" sz="2000" b="1">
                <a:latin typeface="楷体" panose="02010600030101010101" charset="-122"/>
                <a:ea typeface="楷体" panose="02010600030101010101" charset="-122"/>
              </a:rPr>
              <a:t>）</a:t>
            </a:r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885762" y="2990054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楷体" panose="02010600030101010101" charset="-122"/>
                <a:ea typeface="楷体" panose="02010600030101010101" charset="-122"/>
              </a:rPr>
              <a:t>（</a:t>
            </a:r>
            <a:r>
              <a:rPr lang="en-US" altLang="zh-CN" sz="2000" b="1">
                <a:latin typeface="楷体" panose="02010600030101010101" charset="-122"/>
                <a:ea typeface="楷体" panose="02010600030101010101" charset="-122"/>
              </a:rPr>
              <a:t>2</a:t>
            </a:r>
            <a:r>
              <a:rPr lang="zh-CN" altLang="en-US" sz="2000" b="1">
                <a:latin typeface="楷体" panose="02010600030101010101" charset="-122"/>
                <a:ea typeface="楷体" panose="02010600030101010101" charset="-122"/>
              </a:rPr>
              <a:t>）</a:t>
            </a:r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grpSp>
        <p:nvGrpSpPr>
          <p:cNvPr id="9" name="组合 1"/>
          <p:cNvGrpSpPr>
            <a:grpSpLocks/>
          </p:cNvGrpSpPr>
          <p:nvPr/>
        </p:nvGrpSpPr>
        <p:grpSpPr bwMode="auto">
          <a:xfrm>
            <a:off x="1259632" y="1644557"/>
            <a:ext cx="2003455" cy="1431756"/>
            <a:chOff x="1481137" y="2089831"/>
            <a:chExt cx="2003456" cy="1431129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1881187" y="2562992"/>
              <a:ext cx="1177926" cy="604043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rgbClr val="E51BAB"/>
                </a:solidFill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 rot="16200000">
              <a:off x="2802732" y="2640776"/>
              <a:ext cx="96361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0030101010101" charset="-122"/>
                  <a:ea typeface="楷体" panose="02010600030101010101" charset="-122"/>
                </a:rPr>
                <a:t>1cm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027166" y="3121025"/>
              <a:ext cx="838200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0030101010101" charset="-122"/>
                  <a:ea typeface="楷体" panose="02010600030101010101" charset="-122"/>
                </a:rPr>
                <a:t>2cm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543843" y="2089831"/>
              <a:ext cx="603250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楷体" panose="02010600030101010101" charset="-122"/>
                  <a:ea typeface="楷体" panose="02010600030101010101" charset="-122"/>
                </a:rPr>
                <a:t>A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1481137" y="2945975"/>
              <a:ext cx="485775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楷体" panose="02010600030101010101" charset="-122"/>
                  <a:ea typeface="楷体" panose="02010600030101010101" charset="-122"/>
                </a:rPr>
                <a:t>B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787650" y="3101975"/>
              <a:ext cx="573088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楷体" panose="02010600030101010101" charset="-122"/>
                  <a:ea typeface="楷体" panose="02010600030101010101" charset="-122"/>
                </a:rPr>
                <a:t>C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2972594" y="2100235"/>
              <a:ext cx="423863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楷体" panose="02010600030101010101" charset="-122"/>
                  <a:ea typeface="楷体" panose="02010600030101010101" charset="-122"/>
                </a:rPr>
                <a:t>D</a:t>
              </a:r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3668" y="3381125"/>
            <a:ext cx="8278812" cy="555238"/>
            <a:chOff x="450850" y="3473987"/>
            <a:chExt cx="8278812" cy="555238"/>
          </a:xfrm>
        </p:grpSpPr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450850" y="3516964"/>
              <a:ext cx="827881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（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1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）以</a:t>
              </a:r>
              <a:r>
                <a:rPr lang="zh-CN" altLang="en-US" sz="2000" b="1" i="1" dirty="0">
                  <a:latin typeface="楷体" panose="02010600030101010101" charset="-122"/>
                  <a:ea typeface="楷体" panose="02010600030101010101" charset="-122"/>
                </a:rPr>
                <a:t>AB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或</a:t>
              </a:r>
              <a:r>
                <a:rPr lang="zh-CN" altLang="en-US" sz="2000" b="1" i="1" dirty="0">
                  <a:latin typeface="楷体" panose="02010600030101010101" charset="-122"/>
                  <a:ea typeface="楷体" panose="02010600030101010101" charset="-122"/>
                </a:rPr>
                <a:t>CD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边为轴生成的，底面半径和高分别是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2cm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，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1cm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。</a:t>
              </a: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11560" y="3473987"/>
              <a:ext cx="7365628" cy="55523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667" y="4104744"/>
            <a:ext cx="8278813" cy="555238"/>
            <a:chOff x="450849" y="4197606"/>
            <a:chExt cx="8278813" cy="555238"/>
          </a:xfrm>
        </p:grpSpPr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450849" y="4275170"/>
              <a:ext cx="827881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（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2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）以</a:t>
              </a:r>
              <a:r>
                <a:rPr lang="zh-CN" altLang="en-US" sz="2000" b="1" i="1" dirty="0">
                  <a:latin typeface="楷体" panose="02010600030101010101" charset="-122"/>
                  <a:ea typeface="楷体" panose="02010600030101010101" charset="-122"/>
                </a:rPr>
                <a:t>BC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或</a:t>
              </a:r>
              <a:r>
                <a:rPr lang="zh-CN" altLang="en-US" sz="2000" b="1" i="1" dirty="0">
                  <a:latin typeface="楷体" panose="02010600030101010101" charset="-122"/>
                  <a:ea typeface="楷体" panose="02010600030101010101" charset="-122"/>
                </a:rPr>
                <a:t>AD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边为轴生成的，底面半径和高分别是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1cm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，</a:t>
              </a:r>
              <a:r>
                <a:rPr lang="en-US" altLang="zh-CN" sz="2000" b="1" dirty="0">
                  <a:latin typeface="楷体" panose="02010600030101010101" charset="-122"/>
                  <a:ea typeface="楷体" panose="02010600030101010101" charset="-122"/>
                </a:rPr>
                <a:t>2cm</a:t>
              </a: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。</a:t>
              </a: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97820" y="4197606"/>
              <a:ext cx="7365628" cy="55523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37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45"/>
          <p:cNvSpPr txBox="1">
            <a:spLocks noChangeArrowheads="1"/>
          </p:cNvSpPr>
          <p:nvPr/>
        </p:nvSpPr>
        <p:spPr bwMode="gray">
          <a:xfrm>
            <a:off x="755576" y="2239981"/>
            <a:ext cx="41550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en-US" altLang="zh-CN" sz="1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gray">
          <a:xfrm>
            <a:off x="1744071" y="1563638"/>
            <a:ext cx="3620017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Picture 69" descr="u3jx01_401副本">
            <a:extLst>
              <a:ext uri="{FF2B5EF4-FFF2-40B4-BE49-F238E27FC236}">
                <a16:creationId xmlns="" xmlns:a16="http://schemas.microsoft.com/office/drawing/2014/main" id="{66E3609B-49EA-4CC2-AD25-FA40C5642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98" y="1566827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30">
            <a:extLst>
              <a:ext uri="{FF2B5EF4-FFF2-40B4-BE49-F238E27FC236}">
                <a16:creationId xmlns="" xmlns:a16="http://schemas.microsoft.com/office/drawing/2014/main" id="{9FF31B06-6500-4F7E-A92A-D6DECBFD197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86157" y="1842883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30" name="Text Box 30">
            <a:extLst>
              <a:ext uri="{FF2B5EF4-FFF2-40B4-BE49-F238E27FC236}">
                <a16:creationId xmlns="" xmlns:a16="http://schemas.microsoft.com/office/drawing/2014/main" id="{F306E1AD-6BE9-4C35-B570-F261C76418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928594" y="3366229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31" name="Text Box 30">
            <a:extLst>
              <a:ext uri="{FF2B5EF4-FFF2-40B4-BE49-F238E27FC236}">
                <a16:creationId xmlns="" xmlns:a16="http://schemas.microsoft.com/office/drawing/2014/main" id="{C3189EAD-9829-4984-9D41-D0273DA881D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96510" y="2655480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</a:p>
        </p:txBody>
      </p:sp>
      <p:sp>
        <p:nvSpPr>
          <p:cNvPr id="32" name="Text Box 30">
            <a:extLst>
              <a:ext uri="{FF2B5EF4-FFF2-40B4-BE49-F238E27FC236}">
                <a16:creationId xmlns="" xmlns:a16="http://schemas.microsoft.com/office/drawing/2014/main" id="{44F6A90E-EB36-40BE-BA3C-344197EC9F8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712686" y="2116547"/>
            <a:ext cx="3809117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</a:p>
        </p:txBody>
      </p:sp>
      <p:sp>
        <p:nvSpPr>
          <p:cNvPr id="33" name="Text Box 30">
            <a:extLst>
              <a:ext uri="{FF2B5EF4-FFF2-40B4-BE49-F238E27FC236}">
                <a16:creationId xmlns="" xmlns:a16="http://schemas.microsoft.com/office/drawing/2014/main" id="{2AFF0181-389A-4E47-887A-6B648BA686A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767265" y="2638668"/>
            <a:ext cx="3620016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无数条高，高都相等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0">
            <a:extLst>
              <a:ext uri="{FF2B5EF4-FFF2-40B4-BE49-F238E27FC236}">
                <a16:creationId xmlns="" xmlns:a16="http://schemas.microsoft.com/office/drawing/2014/main" id="{AEC5916B-3025-473C-9681-29E84CD6E71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676936" y="3543563"/>
            <a:ext cx="3620017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侧面展开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0">
            <a:extLst>
              <a:ext uri="{FF2B5EF4-FFF2-40B4-BE49-F238E27FC236}">
                <a16:creationId xmlns="" xmlns:a16="http://schemas.microsoft.com/office/drawing/2014/main" id="{C152A670-BA09-43CC-AB48-345F0D0BACD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514107" y="3050678"/>
            <a:ext cx="1414539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>
            <a:extLst>
              <a:ext uri="{FF2B5EF4-FFF2-40B4-BE49-F238E27FC236}">
                <a16:creationId xmlns="" xmlns:a16="http://schemas.microsoft.com/office/drawing/2014/main" id="{B417F47B-5477-439E-A555-B19C80B00212}"/>
              </a:ext>
            </a:extLst>
          </p:cNvPr>
          <p:cNvSpPr/>
          <p:nvPr/>
        </p:nvSpPr>
        <p:spPr>
          <a:xfrm>
            <a:off x="3314125" y="3115722"/>
            <a:ext cx="225100" cy="1400244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Text Box 30">
            <a:extLst>
              <a:ext uri="{FF2B5EF4-FFF2-40B4-BE49-F238E27FC236}">
                <a16:creationId xmlns="" xmlns:a16="http://schemas.microsoft.com/office/drawing/2014/main" id="{FD4C6229-3788-4E3F-B15B-CFEFA585F5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508045" y="3592226"/>
            <a:ext cx="2013758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0">
            <a:extLst>
              <a:ext uri="{FF2B5EF4-FFF2-40B4-BE49-F238E27FC236}">
                <a16:creationId xmlns="" xmlns:a16="http://schemas.microsoft.com/office/drawing/2014/main" id="{E08997DE-24D2-46D2-AFFC-6A0352C0E97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26675" y="4167525"/>
            <a:ext cx="3229134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左大括号 37">
            <a:extLst>
              <a:ext uri="{FF2B5EF4-FFF2-40B4-BE49-F238E27FC236}">
                <a16:creationId xmlns="" xmlns:a16="http://schemas.microsoft.com/office/drawing/2014/main" id="{D7FF4461-A21B-46D7-955F-6228EC3B4708}"/>
              </a:ext>
            </a:extLst>
          </p:cNvPr>
          <p:cNvSpPr/>
          <p:nvPr/>
        </p:nvSpPr>
        <p:spPr>
          <a:xfrm flipH="1">
            <a:off x="4713277" y="3172341"/>
            <a:ext cx="225100" cy="818587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9" name="Text Box 30">
            <a:extLst>
              <a:ext uri="{FF2B5EF4-FFF2-40B4-BE49-F238E27FC236}">
                <a16:creationId xmlns="" xmlns:a16="http://schemas.microsoft.com/office/drawing/2014/main" id="{FE0DB561-7200-4249-889F-D87AE01A415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25439" y="3356618"/>
            <a:ext cx="923684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沿高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0">
            <a:extLst>
              <a:ext uri="{FF2B5EF4-FFF2-40B4-BE49-F238E27FC236}">
                <a16:creationId xmlns="" xmlns:a16="http://schemas.microsoft.com/office/drawing/2014/main" id="{26324AD7-4152-4D3E-9525-C58F05EB9A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04777" y="4156011"/>
            <a:ext cx="1598984" cy="4770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沿斜线</a:t>
            </a:r>
          </a:p>
        </p:txBody>
      </p:sp>
      <p:sp>
        <p:nvSpPr>
          <p:cNvPr id="41" name="左大括号 40">
            <a:extLst>
              <a:ext uri="{FF2B5EF4-FFF2-40B4-BE49-F238E27FC236}">
                <a16:creationId xmlns="" xmlns:a16="http://schemas.microsoft.com/office/drawing/2014/main" id="{5C8F60DA-F496-4277-9DF4-F2466F35C872}"/>
              </a:ext>
            </a:extLst>
          </p:cNvPr>
          <p:cNvSpPr/>
          <p:nvPr/>
        </p:nvSpPr>
        <p:spPr>
          <a:xfrm>
            <a:off x="1409144" y="1651808"/>
            <a:ext cx="225100" cy="2263900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63053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2" grpId="0" animBg="1"/>
      <p:bldP spid="36" grpId="0"/>
      <p:bldP spid="37" grpId="0"/>
      <p:bldP spid="38" grpId="0" animBg="1"/>
      <p:bldP spid="39" grpId="0"/>
      <p:bldP spid="40" grpId="0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41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37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0" descr="6B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09" y="1315516"/>
            <a:ext cx="1692275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40538" y="752386"/>
            <a:ext cx="7497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谁能说说：这些物体的形状有什么共同特点？</a:t>
            </a:r>
          </a:p>
        </p:txBody>
      </p:sp>
      <p:pic>
        <p:nvPicPr>
          <p:cNvPr id="11" name="Picture 29" descr="6B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517" y="1757163"/>
            <a:ext cx="2149475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8" descr="6B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78" y="1598413"/>
            <a:ext cx="1763712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流程图: 磁盘 12"/>
          <p:cNvSpPr>
            <a:spLocks noChangeArrowheads="1"/>
          </p:cNvSpPr>
          <p:nvPr/>
        </p:nvSpPr>
        <p:spPr bwMode="auto">
          <a:xfrm>
            <a:off x="1334353" y="1911944"/>
            <a:ext cx="792162" cy="1295400"/>
          </a:xfrm>
          <a:prstGeom prst="flowChartMagneticDisk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" name="流程图: 磁盘 13"/>
          <p:cNvSpPr>
            <a:spLocks noChangeArrowheads="1"/>
          </p:cNvSpPr>
          <p:nvPr/>
        </p:nvSpPr>
        <p:spPr bwMode="auto">
          <a:xfrm>
            <a:off x="3489234" y="2019894"/>
            <a:ext cx="1657350" cy="1079500"/>
          </a:xfrm>
          <a:prstGeom prst="flowChartMagneticDisk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5" name="流程图: 磁盘 14"/>
          <p:cNvSpPr>
            <a:spLocks noChangeArrowheads="1"/>
          </p:cNvSpPr>
          <p:nvPr/>
        </p:nvSpPr>
        <p:spPr bwMode="auto">
          <a:xfrm>
            <a:off x="6701234" y="2233091"/>
            <a:ext cx="360362" cy="938213"/>
          </a:xfrm>
          <a:prstGeom prst="flowChartMagneticDisk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2314" y="3723878"/>
            <a:ext cx="7742094" cy="749294"/>
            <a:chOff x="0" y="5286387"/>
            <a:chExt cx="8643966" cy="928681"/>
          </a:xfrm>
        </p:grpSpPr>
        <p:pic>
          <p:nvPicPr>
            <p:cNvPr id="17" name="AutoShape 4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5286387"/>
              <a:ext cx="8643966" cy="928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803962" y="5322595"/>
              <a:ext cx="7572428" cy="693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上面这些物体的形状都是圆柱体，简称圆柱。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44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69136E-6 L 0.0026 0.277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38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69136E-6 L 0.00261 0.259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29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0.0026 0.248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" t="11768" r="10498" b="8825"/>
          <a:stretch/>
        </p:blipFill>
        <p:spPr>
          <a:xfrm>
            <a:off x="4597009" y="1535944"/>
            <a:ext cx="1944216" cy="1800200"/>
          </a:xfrm>
          <a:prstGeom prst="rect">
            <a:avLst/>
          </a:prstGeom>
        </p:spPr>
      </p:pic>
      <p:pic>
        <p:nvPicPr>
          <p:cNvPr id="1024" name="图片 10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715295"/>
            <a:ext cx="1387749" cy="1387749"/>
          </a:xfrm>
          <a:prstGeom prst="rect">
            <a:avLst/>
          </a:prstGeom>
        </p:spPr>
      </p:pic>
      <p:pic>
        <p:nvPicPr>
          <p:cNvPr id="1025" name="图片 10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583" y="1610641"/>
            <a:ext cx="1597055" cy="159705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395536" y="762839"/>
            <a:ext cx="85707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想一想：你还在生活中见过哪些圆柱形的物体。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318BCF3-7F0A-4DBD-8595-7777AC5CCEB5}"/>
              </a:ext>
            </a:extLst>
          </p:cNvPr>
          <p:cNvGrpSpPr/>
          <p:nvPr/>
        </p:nvGrpSpPr>
        <p:grpSpPr>
          <a:xfrm>
            <a:off x="755576" y="1684611"/>
            <a:ext cx="1613622" cy="1408252"/>
            <a:chOff x="755576" y="1684611"/>
            <a:chExt cx="1613622" cy="140825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684611"/>
              <a:ext cx="1613622" cy="140825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0F395059-9D0F-4DF2-8EAE-74134E6F7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4351" y="2221102"/>
              <a:ext cx="196072" cy="831061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E754887-E8D2-44AB-A3C5-CA71EEA34CCB}"/>
              </a:ext>
            </a:extLst>
          </p:cNvPr>
          <p:cNvSpPr/>
          <p:nvPr/>
        </p:nvSpPr>
        <p:spPr>
          <a:xfrm>
            <a:off x="1102607" y="3781813"/>
            <a:ext cx="8041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用自己的话说一说圆柱是什么样的。</a:t>
            </a:r>
          </a:p>
        </p:txBody>
      </p:sp>
    </p:spTree>
    <p:extLst>
      <p:ext uri="{BB962C8B-B14F-4D97-AF65-F5344CB8AC3E}">
        <p14:creationId xmlns:p14="http://schemas.microsoft.com/office/powerpoint/2010/main" val="212565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9" descr="u3jx01_401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503" y="1667063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659146" y="740075"/>
            <a:ext cx="765727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0030101010101" charset="-122"/>
                <a:ea typeface="楷体" panose="02010600030101010101" charset="-122"/>
              </a:rPr>
              <a:t>观察圆柱，看一看它是由哪几部分组成的？有什么特征？</a:t>
            </a:r>
            <a:endParaRPr lang="zh-CN" altLang="zh-CN" sz="2400" b="1" dirty="0">
              <a:solidFill>
                <a:prstClr val="black"/>
              </a:solidFill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2665701" y="3177197"/>
            <a:ext cx="27407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0030101010101" charset="-122"/>
                <a:ea typeface="楷体" panose="02010600030101010101" charset="-122"/>
              </a:rPr>
              <a:t>圆柱周围面，                                                        你发现了什么？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58756" y="3146137"/>
            <a:ext cx="1619033" cy="592518"/>
            <a:chOff x="1466878" y="3187075"/>
            <a:chExt cx="1619033" cy="592518"/>
          </a:xfrm>
        </p:grpSpPr>
        <p:sp>
          <p:nvSpPr>
            <p:cNvPr id="17" name="KSO_Shape"/>
            <p:cNvSpPr/>
            <p:nvPr/>
          </p:nvSpPr>
          <p:spPr>
            <a:xfrm>
              <a:off x="1832684" y="3187075"/>
              <a:ext cx="1253227" cy="592518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466878" y="3215568"/>
              <a:ext cx="149893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rPr>
                <a:t>摸一摸</a:t>
              </a:r>
            </a:p>
          </p:txBody>
        </p:sp>
      </p:grp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2646752" y="1866763"/>
            <a:ext cx="333579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0030101010101" charset="-122"/>
                <a:ea typeface="楷体" panose="02010600030101010101" charset="-122"/>
              </a:rPr>
              <a:t>圆柱一共有几个面？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0030101010101" charset="-122"/>
                <a:ea typeface="楷体" panose="02010600030101010101" charset="-122"/>
              </a:rPr>
              <a:t> 是哪几个面？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92525" y="1881828"/>
            <a:ext cx="1338430" cy="592518"/>
            <a:chOff x="1278126" y="1922766"/>
            <a:chExt cx="1338430" cy="592518"/>
          </a:xfrm>
        </p:grpSpPr>
        <p:sp>
          <p:nvSpPr>
            <p:cNvPr id="15" name="KSO_Shape"/>
            <p:cNvSpPr/>
            <p:nvPr/>
          </p:nvSpPr>
          <p:spPr>
            <a:xfrm>
              <a:off x="1362329" y="1922766"/>
              <a:ext cx="1253227" cy="592518"/>
            </a:xfrm>
            <a:prstGeom prst="ellipse">
              <a:avLst/>
            </a:prstGeom>
            <a:solidFill>
              <a:srgbClr val="C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1278126" y="1955608"/>
              <a:ext cx="1338430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rPr>
                <a:t> 说一说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12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6000186" y="3667946"/>
            <a:ext cx="1440161" cy="795787"/>
            <a:chOff x="0" y="0"/>
            <a:chExt cx="1056" cy="336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chemeClr val="hlink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7452319" y="2028293"/>
            <a:ext cx="1" cy="21357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6012159" y="2051134"/>
            <a:ext cx="1" cy="21357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6000185" y="3327045"/>
            <a:ext cx="1440160" cy="13639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algn="ctr" eaLnBrk="1" hangingPunct="1"/>
            <a:endParaRPr lang="zh-CN" altLang="en-US" sz="6000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Oval 9"/>
          <p:cNvSpPr>
            <a:spLocks noChangeArrowheads="1"/>
          </p:cNvSpPr>
          <p:nvPr/>
        </p:nvSpPr>
        <p:spPr bwMode="auto">
          <a:xfrm>
            <a:off x="6000186" y="1644642"/>
            <a:ext cx="1440160" cy="795788"/>
          </a:xfrm>
          <a:prstGeom prst="ellipse">
            <a:avLst/>
          </a:prstGeom>
          <a:solidFill>
            <a:srgbClr val="B381D9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010234" y="1602148"/>
            <a:ext cx="1440160" cy="847899"/>
            <a:chOff x="0" y="0"/>
            <a:chExt cx="1968" cy="781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624" y="0"/>
              <a:ext cx="67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24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Group 13"/>
          <p:cNvGrpSpPr>
            <a:grpSpLocks/>
          </p:cNvGrpSpPr>
          <p:nvPr/>
        </p:nvGrpSpPr>
        <p:grpSpPr bwMode="auto">
          <a:xfrm>
            <a:off x="6006173" y="1419622"/>
            <a:ext cx="1440160" cy="1363904"/>
            <a:chOff x="0" y="0"/>
            <a:chExt cx="1497" cy="141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0" y="0"/>
              <a:ext cx="1497" cy="141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algn="ctr" eaLnBrk="1" hangingPunct="1"/>
              <a:endParaRPr lang="zh-CN" altLang="en-US" sz="6600">
                <a:solidFill>
                  <a:srgbClr val="A5002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687" y="318"/>
              <a:ext cx="86" cy="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algn="ctr" eaLnBrk="1" hangingPunct="1"/>
              <a:endParaRPr lang="zh-CN" altLang="en-US" b="0">
                <a:latin typeface="Calibri" panose="020F0502020204030204" pitchFamily="34" charset="0"/>
                <a:ea typeface="华文新魏" panose="02010800040101010101" pitchFamily="2" charset="-122"/>
              </a:endParaRPr>
            </a:p>
            <a:p>
              <a:pPr algn="ctr" eaLnBrk="1" hangingPunct="1"/>
              <a:endParaRPr lang="zh-CN" altLang="en-US" b="0">
                <a:latin typeface="Calibri" panose="020F0502020204030204" pitchFamily="34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6353633" y="3778165"/>
            <a:ext cx="8958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6344907" y="1797461"/>
            <a:ext cx="8577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467544" y="767136"/>
            <a:ext cx="838842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①圆柱的上、下两个面是什么形状的？有什么特点？</a:t>
            </a: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611560" y="2236497"/>
            <a:ext cx="4287165" cy="1233025"/>
            <a:chOff x="4270469" y="4130923"/>
            <a:chExt cx="4418984" cy="904175"/>
          </a:xfrm>
        </p:grpSpPr>
        <p:sp>
          <p:nvSpPr>
            <p:cNvPr id="36" name="流程图: 终止 35"/>
            <p:cNvSpPr/>
            <p:nvPr/>
          </p:nvSpPr>
          <p:spPr bwMode="auto">
            <a:xfrm>
              <a:off x="4270469" y="4130923"/>
              <a:ext cx="4197548" cy="90226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37" name="文本框 4"/>
            <p:cNvSpPr txBox="1">
              <a:spLocks noChangeArrowheads="1"/>
            </p:cNvSpPr>
            <p:nvPr/>
          </p:nvSpPr>
          <p:spPr bwMode="auto">
            <a:xfrm>
              <a:off x="4411673" y="4290314"/>
              <a:ext cx="4277780" cy="744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圆柱的上、下两个面叫做圆柱的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rPr>
                <a:t>底面</a:t>
              </a: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，是两个完全相同的圆。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95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58025E-6 L -0.00104 0.38549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3443827" y="1697572"/>
            <a:ext cx="0" cy="2390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668005" y="1705869"/>
            <a:ext cx="0" cy="23953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668005" y="1188352"/>
            <a:ext cx="2775822" cy="1085284"/>
            <a:chOff x="0" y="0"/>
            <a:chExt cx="1968" cy="781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668005" y="3559395"/>
            <a:ext cx="2775822" cy="1018497"/>
            <a:chOff x="0" y="0"/>
            <a:chExt cx="1056" cy="33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rgbClr val="00B0F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820132" y="1193708"/>
            <a:ext cx="947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0030101010101" charset="-122"/>
                <a:ea typeface="楷体" panose="02010600030101010101" charset="-122"/>
              </a:rPr>
              <a:t>底面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2671260" y="2442448"/>
            <a:ext cx="492443" cy="8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0030101010101" charset="-122"/>
                <a:ea typeface="楷体" panose="02010600030101010101" charset="-122"/>
              </a:rPr>
              <a:t>侧面</a:t>
            </a:r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>
            <a:off x="682450" y="1718741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668005" y="4106352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19" name="未知"/>
          <p:cNvSpPr>
            <a:spLocks/>
          </p:cNvSpPr>
          <p:nvPr/>
        </p:nvSpPr>
        <p:spPr bwMode="auto">
          <a:xfrm>
            <a:off x="1964149" y="1698619"/>
            <a:ext cx="84875" cy="70961"/>
          </a:xfrm>
          <a:custGeom>
            <a:avLst/>
            <a:gdLst>
              <a:gd name="T0" fmla="*/ 29051 w 60"/>
              <a:gd name="T1" fmla="*/ 9525 h 51"/>
              <a:gd name="T2" fmla="*/ 0 w 60"/>
              <a:gd name="T3" fmla="*/ 42863 h 51"/>
              <a:gd name="T4" fmla="*/ 9684 w 60"/>
              <a:gd name="T5" fmla="*/ 71438 h 51"/>
              <a:gd name="T6" fmla="*/ 38735 w 60"/>
              <a:gd name="T7" fmla="*/ 80963 h 51"/>
              <a:gd name="T8" fmla="*/ 96838 w 60"/>
              <a:gd name="T9" fmla="*/ 52388 h 51"/>
              <a:gd name="T10" fmla="*/ 82312 w 60"/>
              <a:gd name="T11" fmla="*/ 9525 h 51"/>
              <a:gd name="T12" fmla="*/ 53261 w 60"/>
              <a:gd name="T13" fmla="*/ 0 h 51"/>
              <a:gd name="T14" fmla="*/ 29051 w 60"/>
              <a:gd name="T15" fmla="*/ 9525 h 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51"/>
              <a:gd name="T26" fmla="*/ 60 w 60"/>
              <a:gd name="T27" fmla="*/ 51 h 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51">
                <a:moveTo>
                  <a:pt x="18" y="6"/>
                </a:moveTo>
                <a:cubicBezTo>
                  <a:pt x="6" y="10"/>
                  <a:pt x="4" y="15"/>
                  <a:pt x="0" y="27"/>
                </a:cubicBezTo>
                <a:cubicBezTo>
                  <a:pt x="2" y="33"/>
                  <a:pt x="4" y="39"/>
                  <a:pt x="6" y="45"/>
                </a:cubicBezTo>
                <a:cubicBezTo>
                  <a:pt x="8" y="51"/>
                  <a:pt x="24" y="51"/>
                  <a:pt x="24" y="51"/>
                </a:cubicBezTo>
                <a:cubicBezTo>
                  <a:pt x="43" y="49"/>
                  <a:pt x="54" y="51"/>
                  <a:pt x="60" y="33"/>
                </a:cubicBezTo>
                <a:cubicBezTo>
                  <a:pt x="59" y="27"/>
                  <a:pt x="59" y="11"/>
                  <a:pt x="51" y="6"/>
                </a:cubicBezTo>
                <a:cubicBezTo>
                  <a:pt x="46" y="3"/>
                  <a:pt x="33" y="0"/>
                  <a:pt x="33" y="0"/>
                </a:cubicBezTo>
                <a:cubicBezTo>
                  <a:pt x="22" y="4"/>
                  <a:pt x="27" y="2"/>
                  <a:pt x="18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21" name="未知"/>
          <p:cNvSpPr>
            <a:spLocks/>
          </p:cNvSpPr>
          <p:nvPr/>
        </p:nvSpPr>
        <p:spPr bwMode="auto">
          <a:xfrm>
            <a:off x="1949136" y="4070709"/>
            <a:ext cx="96005" cy="75135"/>
          </a:xfrm>
          <a:custGeom>
            <a:avLst/>
            <a:gdLst>
              <a:gd name="T0" fmla="*/ 22552 w 68"/>
              <a:gd name="T1" fmla="*/ 9525 h 54"/>
              <a:gd name="T2" fmla="*/ 17719 w 68"/>
              <a:gd name="T3" fmla="*/ 66675 h 54"/>
              <a:gd name="T4" fmla="*/ 46714 w 68"/>
              <a:gd name="T5" fmla="*/ 85725 h 54"/>
              <a:gd name="T6" fmla="*/ 90207 w 68"/>
              <a:gd name="T7" fmla="*/ 19050 h 54"/>
              <a:gd name="T8" fmla="*/ 46714 w 68"/>
              <a:gd name="T9" fmla="*/ 0 h 54"/>
              <a:gd name="T10" fmla="*/ 22552 w 68"/>
              <a:gd name="T11" fmla="*/ 9525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54"/>
              <a:gd name="T20" fmla="*/ 68 w 68"/>
              <a:gd name="T21" fmla="*/ 54 h 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54">
                <a:moveTo>
                  <a:pt x="14" y="6"/>
                </a:moveTo>
                <a:cubicBezTo>
                  <a:pt x="6" y="18"/>
                  <a:pt x="0" y="22"/>
                  <a:pt x="11" y="42"/>
                </a:cubicBezTo>
                <a:cubicBezTo>
                  <a:pt x="14" y="48"/>
                  <a:pt x="29" y="54"/>
                  <a:pt x="29" y="54"/>
                </a:cubicBezTo>
                <a:cubicBezTo>
                  <a:pt x="58" y="50"/>
                  <a:pt x="68" y="50"/>
                  <a:pt x="56" y="12"/>
                </a:cubicBezTo>
                <a:cubicBezTo>
                  <a:pt x="53" y="3"/>
                  <a:pt x="29" y="0"/>
                  <a:pt x="29" y="0"/>
                </a:cubicBezTo>
                <a:cubicBezTo>
                  <a:pt x="18" y="4"/>
                  <a:pt x="23" y="2"/>
                  <a:pt x="14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>
            <a:off x="2006586" y="1735215"/>
            <a:ext cx="0" cy="2372529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1633643" y="4070709"/>
            <a:ext cx="406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0030101010101" charset="-122"/>
                <a:ea typeface="楷体" panose="02010600030101010101" charset="-122"/>
              </a:rPr>
              <a:t>O</a:t>
            </a: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1640640" y="1736348"/>
            <a:ext cx="406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0030101010101" charset="-122"/>
                <a:ea typeface="楷体" panose="02010600030101010101" charset="-122"/>
              </a:rPr>
              <a:t>O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2070361" y="4145844"/>
            <a:ext cx="9478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0030101010101" charset="-122"/>
                <a:ea typeface="楷体" panose="02010600030101010101" charset="-122"/>
              </a:rPr>
              <a:t>底面</a:t>
            </a: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>
            <a:off x="655506" y="1775396"/>
            <a:ext cx="2797688" cy="2808312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4411810" y="1471441"/>
            <a:ext cx="3976614" cy="812277"/>
            <a:chOff x="4281902" y="4131771"/>
            <a:chExt cx="4817178" cy="907193"/>
          </a:xfrm>
        </p:grpSpPr>
        <p:sp>
          <p:nvSpPr>
            <p:cNvPr id="35" name="流程图: 终止 34"/>
            <p:cNvSpPr/>
            <p:nvPr/>
          </p:nvSpPr>
          <p:spPr bwMode="auto">
            <a:xfrm>
              <a:off x="4281902" y="4131771"/>
              <a:ext cx="4197548" cy="90226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36" name="文本框 4"/>
            <p:cNvSpPr txBox="1">
              <a:spLocks noChangeArrowheads="1"/>
            </p:cNvSpPr>
            <p:nvPr/>
          </p:nvSpPr>
          <p:spPr bwMode="auto">
            <a:xfrm>
              <a:off x="4456360" y="4248360"/>
              <a:ext cx="4642720" cy="790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圆柱周围的面叫做侧</a:t>
              </a:r>
              <a:endParaRPr lang="en-US" altLang="zh-CN" sz="2400" b="1" dirty="0">
                <a:latin typeface="楷体" panose="02010600030101010101" charset="-122"/>
                <a:ea typeface="楷体" panose="02010600030101010101" charset="-122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面，侧面是一个曲面。</a:t>
              </a: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980372" y="2803809"/>
            <a:ext cx="5367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圆柱的面</a:t>
            </a:r>
          </a:p>
        </p:txBody>
      </p:sp>
      <p:sp>
        <p:nvSpPr>
          <p:cNvPr id="38" name="AutoShape 5"/>
          <p:cNvSpPr>
            <a:spLocks/>
          </p:cNvSpPr>
          <p:nvPr/>
        </p:nvSpPr>
        <p:spPr bwMode="auto">
          <a:xfrm>
            <a:off x="4591124" y="2900421"/>
            <a:ext cx="304706" cy="1326931"/>
          </a:xfrm>
          <a:prstGeom prst="leftBrace">
            <a:avLst>
              <a:gd name="adj1" fmla="val 23578"/>
              <a:gd name="adj2" fmla="val 45403"/>
            </a:avLst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4783296" y="2591038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4776687" y="3991934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5348524" y="2544872"/>
            <a:ext cx="368797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两个，圆形，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大小相同，互相平行。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5370384" y="4017368"/>
            <a:ext cx="2585992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一个，曲面。</a:t>
            </a:r>
          </a:p>
        </p:txBody>
      </p:sp>
      <p:sp>
        <p:nvSpPr>
          <p:cNvPr id="46" name="Rectangle 11">
            <a:extLst>
              <a:ext uri="{FF2B5EF4-FFF2-40B4-BE49-F238E27FC236}">
                <a16:creationId xmlns="" xmlns:a16="http://schemas.microsoft.com/office/drawing/2014/main" id="{15D1B862-AF6E-4972-8C55-04FBC3241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6" y="630556"/>
            <a:ext cx="763284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②圆柱的侧面是什么形状的？有什么特点？</a:t>
            </a:r>
          </a:p>
        </p:txBody>
      </p:sp>
    </p:spTree>
    <p:extLst>
      <p:ext uri="{BB962C8B-B14F-4D97-AF65-F5344CB8AC3E}">
        <p14:creationId xmlns:p14="http://schemas.microsoft.com/office/powerpoint/2010/main" val="89483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 animBg="1"/>
      <p:bldP spid="33" grpId="1" animBg="1"/>
      <p:bldP spid="37" grpId="0" autoUpdateAnimBg="0"/>
      <p:bldP spid="38" grpId="0" animBg="1"/>
      <p:bldP spid="39" grpId="0" autoUpdateAnimBg="0"/>
      <p:bldP spid="40" grpId="0" autoUpdateAnimBg="0"/>
      <p:bldP spid="41" grpId="0" autoUpdateAnimBg="0"/>
      <p:bldP spid="4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3459391" y="1784826"/>
            <a:ext cx="0" cy="2390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683569" y="1793123"/>
            <a:ext cx="0" cy="23953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grpSp>
        <p:nvGrpSpPr>
          <p:cNvPr id="41" name="Group 10"/>
          <p:cNvGrpSpPr>
            <a:grpSpLocks/>
          </p:cNvGrpSpPr>
          <p:nvPr/>
        </p:nvGrpSpPr>
        <p:grpSpPr bwMode="auto">
          <a:xfrm>
            <a:off x="683569" y="1275606"/>
            <a:ext cx="2775822" cy="1085284"/>
            <a:chOff x="0" y="0"/>
            <a:chExt cx="1968" cy="781"/>
          </a:xfrm>
        </p:grpSpPr>
        <p:sp>
          <p:nvSpPr>
            <p:cNvPr id="42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44" name="Group 14"/>
          <p:cNvGrpSpPr>
            <a:grpSpLocks/>
          </p:cNvGrpSpPr>
          <p:nvPr/>
        </p:nvGrpSpPr>
        <p:grpSpPr bwMode="auto">
          <a:xfrm>
            <a:off x="683569" y="3646649"/>
            <a:ext cx="2775822" cy="1018497"/>
            <a:chOff x="0" y="0"/>
            <a:chExt cx="1056" cy="336"/>
          </a:xfrm>
        </p:grpSpPr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rgbClr val="00B0F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000" b="1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698014" y="1805995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50" name="Line 21"/>
          <p:cNvSpPr>
            <a:spLocks noChangeShapeType="1"/>
          </p:cNvSpPr>
          <p:nvPr/>
        </p:nvSpPr>
        <p:spPr bwMode="auto">
          <a:xfrm>
            <a:off x="683569" y="4193606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51" name="未知"/>
          <p:cNvSpPr>
            <a:spLocks/>
          </p:cNvSpPr>
          <p:nvPr/>
        </p:nvSpPr>
        <p:spPr bwMode="auto">
          <a:xfrm>
            <a:off x="1979713" y="1785873"/>
            <a:ext cx="84875" cy="70961"/>
          </a:xfrm>
          <a:custGeom>
            <a:avLst/>
            <a:gdLst>
              <a:gd name="T0" fmla="*/ 29051 w 60"/>
              <a:gd name="T1" fmla="*/ 9525 h 51"/>
              <a:gd name="T2" fmla="*/ 0 w 60"/>
              <a:gd name="T3" fmla="*/ 42863 h 51"/>
              <a:gd name="T4" fmla="*/ 9684 w 60"/>
              <a:gd name="T5" fmla="*/ 71438 h 51"/>
              <a:gd name="T6" fmla="*/ 38735 w 60"/>
              <a:gd name="T7" fmla="*/ 80963 h 51"/>
              <a:gd name="T8" fmla="*/ 96838 w 60"/>
              <a:gd name="T9" fmla="*/ 52388 h 51"/>
              <a:gd name="T10" fmla="*/ 82312 w 60"/>
              <a:gd name="T11" fmla="*/ 9525 h 51"/>
              <a:gd name="T12" fmla="*/ 53261 w 60"/>
              <a:gd name="T13" fmla="*/ 0 h 51"/>
              <a:gd name="T14" fmla="*/ 29051 w 60"/>
              <a:gd name="T15" fmla="*/ 9525 h 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51"/>
              <a:gd name="T26" fmla="*/ 60 w 60"/>
              <a:gd name="T27" fmla="*/ 51 h 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51">
                <a:moveTo>
                  <a:pt x="18" y="6"/>
                </a:moveTo>
                <a:cubicBezTo>
                  <a:pt x="6" y="10"/>
                  <a:pt x="4" y="15"/>
                  <a:pt x="0" y="27"/>
                </a:cubicBezTo>
                <a:cubicBezTo>
                  <a:pt x="2" y="33"/>
                  <a:pt x="4" y="39"/>
                  <a:pt x="6" y="45"/>
                </a:cubicBezTo>
                <a:cubicBezTo>
                  <a:pt x="8" y="51"/>
                  <a:pt x="24" y="51"/>
                  <a:pt x="24" y="51"/>
                </a:cubicBezTo>
                <a:cubicBezTo>
                  <a:pt x="43" y="49"/>
                  <a:pt x="54" y="51"/>
                  <a:pt x="60" y="33"/>
                </a:cubicBezTo>
                <a:cubicBezTo>
                  <a:pt x="59" y="27"/>
                  <a:pt x="59" y="11"/>
                  <a:pt x="51" y="6"/>
                </a:cubicBezTo>
                <a:cubicBezTo>
                  <a:pt x="46" y="3"/>
                  <a:pt x="33" y="0"/>
                  <a:pt x="33" y="0"/>
                </a:cubicBezTo>
                <a:cubicBezTo>
                  <a:pt x="22" y="4"/>
                  <a:pt x="27" y="2"/>
                  <a:pt x="18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52" name="未知"/>
          <p:cNvSpPr>
            <a:spLocks/>
          </p:cNvSpPr>
          <p:nvPr/>
        </p:nvSpPr>
        <p:spPr bwMode="auto">
          <a:xfrm>
            <a:off x="1964700" y="4157963"/>
            <a:ext cx="96005" cy="75135"/>
          </a:xfrm>
          <a:custGeom>
            <a:avLst/>
            <a:gdLst>
              <a:gd name="T0" fmla="*/ 22552 w 68"/>
              <a:gd name="T1" fmla="*/ 9525 h 54"/>
              <a:gd name="T2" fmla="*/ 17719 w 68"/>
              <a:gd name="T3" fmla="*/ 66675 h 54"/>
              <a:gd name="T4" fmla="*/ 46714 w 68"/>
              <a:gd name="T5" fmla="*/ 85725 h 54"/>
              <a:gd name="T6" fmla="*/ 90207 w 68"/>
              <a:gd name="T7" fmla="*/ 19050 h 54"/>
              <a:gd name="T8" fmla="*/ 46714 w 68"/>
              <a:gd name="T9" fmla="*/ 0 h 54"/>
              <a:gd name="T10" fmla="*/ 22552 w 68"/>
              <a:gd name="T11" fmla="*/ 9525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54"/>
              <a:gd name="T20" fmla="*/ 68 w 68"/>
              <a:gd name="T21" fmla="*/ 54 h 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54">
                <a:moveTo>
                  <a:pt x="14" y="6"/>
                </a:moveTo>
                <a:cubicBezTo>
                  <a:pt x="6" y="18"/>
                  <a:pt x="0" y="22"/>
                  <a:pt x="11" y="42"/>
                </a:cubicBezTo>
                <a:cubicBezTo>
                  <a:pt x="14" y="48"/>
                  <a:pt x="29" y="54"/>
                  <a:pt x="29" y="54"/>
                </a:cubicBezTo>
                <a:cubicBezTo>
                  <a:pt x="58" y="50"/>
                  <a:pt x="68" y="50"/>
                  <a:pt x="56" y="12"/>
                </a:cubicBezTo>
                <a:cubicBezTo>
                  <a:pt x="53" y="3"/>
                  <a:pt x="29" y="0"/>
                  <a:pt x="29" y="0"/>
                </a:cubicBezTo>
                <a:cubicBezTo>
                  <a:pt x="18" y="4"/>
                  <a:pt x="23" y="2"/>
                  <a:pt x="14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0030101010101" charset="-122"/>
              <a:ea typeface="楷体" panose="02010600030101010101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1649207" y="4157963"/>
            <a:ext cx="406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0030101010101" charset="-122"/>
                <a:ea typeface="楷体" panose="02010600030101010101" charset="-122"/>
              </a:rPr>
              <a:t>O</a:t>
            </a: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1656204" y="1823602"/>
            <a:ext cx="406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0030101010101" charset="-122"/>
                <a:ea typeface="楷体" panose="02010600030101010101" charset="-122"/>
              </a:rPr>
              <a:t>O</a:t>
            </a:r>
          </a:p>
        </p:txBody>
      </p:sp>
      <p:sp>
        <p:nvSpPr>
          <p:cNvPr id="57" name="Line 24"/>
          <p:cNvSpPr>
            <a:spLocks noChangeShapeType="1"/>
          </p:cNvSpPr>
          <p:nvPr/>
        </p:nvSpPr>
        <p:spPr bwMode="auto">
          <a:xfrm>
            <a:off x="2023040" y="1822469"/>
            <a:ext cx="0" cy="2372529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2000">
              <a:latin typeface="楷体" panose="02010600030101010101" charset="-122"/>
              <a:ea typeface="楷体" panose="02010600030101010101" charset="-122"/>
            </a:endParaRPr>
          </a:p>
        </p:txBody>
      </p:sp>
      <p:grpSp>
        <p:nvGrpSpPr>
          <p:cNvPr id="58" name="Group 27"/>
          <p:cNvGrpSpPr>
            <a:grpSpLocks/>
          </p:cNvGrpSpPr>
          <p:nvPr/>
        </p:nvGrpSpPr>
        <p:grpSpPr bwMode="auto">
          <a:xfrm>
            <a:off x="3526655" y="1784826"/>
            <a:ext cx="541250" cy="2468846"/>
            <a:chOff x="21" y="48"/>
            <a:chExt cx="384" cy="2304"/>
          </a:xfrm>
        </p:grpSpPr>
        <p:sp>
          <p:nvSpPr>
            <p:cNvPr id="59" name="Text Box 29"/>
            <p:cNvSpPr txBox="1">
              <a:spLocks noChangeArrowheads="1"/>
            </p:cNvSpPr>
            <p:nvPr/>
          </p:nvSpPr>
          <p:spPr bwMode="auto">
            <a:xfrm>
              <a:off x="21" y="939"/>
              <a:ext cx="38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rPr>
                <a:t>高</a:t>
              </a:r>
            </a:p>
          </p:txBody>
        </p:sp>
        <p:sp>
          <p:nvSpPr>
            <p:cNvPr id="60" name="Line 30"/>
            <p:cNvSpPr>
              <a:spLocks noChangeShapeType="1"/>
            </p:cNvSpPr>
            <p:nvPr/>
          </p:nvSpPr>
          <p:spPr bwMode="auto">
            <a:xfrm flipV="1">
              <a:off x="192" y="4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61" name="Line 31"/>
            <p:cNvSpPr>
              <a:spLocks noChangeShapeType="1"/>
            </p:cNvSpPr>
            <p:nvPr/>
          </p:nvSpPr>
          <p:spPr bwMode="auto">
            <a:xfrm>
              <a:off x="192" y="1296"/>
              <a:ext cx="0" cy="10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3347864" y="1785150"/>
            <a:ext cx="744393" cy="2448827"/>
            <a:chOff x="62" y="244"/>
            <a:chExt cx="528" cy="1769"/>
          </a:xfrm>
        </p:grpSpPr>
        <p:sp>
          <p:nvSpPr>
            <p:cNvPr id="63" name="Line 26"/>
            <p:cNvSpPr>
              <a:spLocks noChangeShapeType="1"/>
            </p:cNvSpPr>
            <p:nvPr/>
          </p:nvSpPr>
          <p:spPr bwMode="auto">
            <a:xfrm>
              <a:off x="100" y="244"/>
              <a:ext cx="4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64" name="Line 27"/>
            <p:cNvSpPr>
              <a:spLocks noChangeShapeType="1"/>
            </p:cNvSpPr>
            <p:nvPr/>
          </p:nvSpPr>
          <p:spPr bwMode="auto">
            <a:xfrm>
              <a:off x="62" y="2013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anose="02010600030101010101" charset="-122"/>
                <a:ea typeface="楷体" panose="02010600030101010101" charset="-122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3183450" y="570601"/>
            <a:ext cx="3124651" cy="777013"/>
            <a:chOff x="4281902" y="4190249"/>
            <a:chExt cx="3968591" cy="843781"/>
          </a:xfrm>
        </p:grpSpPr>
        <p:sp>
          <p:nvSpPr>
            <p:cNvPr id="66" name="流程图: 终止 65"/>
            <p:cNvSpPr/>
            <p:nvPr/>
          </p:nvSpPr>
          <p:spPr bwMode="auto">
            <a:xfrm>
              <a:off x="4281902" y="4190249"/>
              <a:ext cx="3968591" cy="84378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67" name="文本框 4"/>
            <p:cNvSpPr txBox="1">
              <a:spLocks noChangeArrowheads="1"/>
            </p:cNvSpPr>
            <p:nvPr/>
          </p:nvSpPr>
          <p:spPr bwMode="auto">
            <a:xfrm>
              <a:off x="4558767" y="4249708"/>
              <a:ext cx="3691726" cy="768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圆柱的两个底面之间的距离叫做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rPr>
                <a:t>高</a:t>
              </a: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。</a:t>
              </a:r>
            </a:p>
          </p:txBody>
        </p:sp>
      </p:grpSp>
      <p:sp>
        <p:nvSpPr>
          <p:cNvPr id="68" name="Line 34"/>
          <p:cNvSpPr>
            <a:spLocks noChangeShapeType="1"/>
          </p:cNvSpPr>
          <p:nvPr/>
        </p:nvSpPr>
        <p:spPr bwMode="auto">
          <a:xfrm>
            <a:off x="1254624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Line 34"/>
          <p:cNvSpPr>
            <a:spLocks noChangeShapeType="1"/>
          </p:cNvSpPr>
          <p:nvPr/>
        </p:nvSpPr>
        <p:spPr bwMode="auto">
          <a:xfrm>
            <a:off x="1754690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>
            <a:off x="2540508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Line 34"/>
          <p:cNvSpPr>
            <a:spLocks noChangeShapeType="1"/>
          </p:cNvSpPr>
          <p:nvPr/>
        </p:nvSpPr>
        <p:spPr bwMode="auto">
          <a:xfrm>
            <a:off x="3183450" y="1830058"/>
            <a:ext cx="0" cy="2340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Line 34"/>
          <p:cNvSpPr>
            <a:spLocks noChangeShapeType="1"/>
          </p:cNvSpPr>
          <p:nvPr/>
        </p:nvSpPr>
        <p:spPr bwMode="auto">
          <a:xfrm>
            <a:off x="3347865" y="2061804"/>
            <a:ext cx="0" cy="2312343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Line 34"/>
          <p:cNvSpPr>
            <a:spLocks noChangeShapeType="1"/>
          </p:cNvSpPr>
          <p:nvPr/>
        </p:nvSpPr>
        <p:spPr bwMode="auto">
          <a:xfrm>
            <a:off x="924693" y="2141812"/>
            <a:ext cx="0" cy="2307502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Line 34"/>
          <p:cNvSpPr>
            <a:spLocks noChangeShapeType="1"/>
          </p:cNvSpPr>
          <p:nvPr/>
        </p:nvSpPr>
        <p:spPr bwMode="auto">
          <a:xfrm>
            <a:off x="2210577" y="2361082"/>
            <a:ext cx="0" cy="2304064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Line 34"/>
          <p:cNvSpPr>
            <a:spLocks noChangeShapeType="1"/>
          </p:cNvSpPr>
          <p:nvPr/>
        </p:nvSpPr>
        <p:spPr bwMode="auto">
          <a:xfrm>
            <a:off x="2937459" y="2215690"/>
            <a:ext cx="0" cy="23760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5450515" y="1617417"/>
            <a:ext cx="2691025" cy="1040214"/>
            <a:chOff x="3150923" y="3425945"/>
            <a:chExt cx="5572164" cy="1627864"/>
          </a:xfrm>
        </p:grpSpPr>
        <p:sp>
          <p:nvSpPr>
            <p:cNvPr id="81" name="圆角矩形 80"/>
            <p:cNvSpPr/>
            <p:nvPr/>
          </p:nvSpPr>
          <p:spPr bwMode="auto">
            <a:xfrm>
              <a:off x="3150923" y="3468258"/>
              <a:ext cx="5572164" cy="15855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80" name="Text Box 5"/>
            <p:cNvSpPr txBox="1">
              <a:spLocks noChangeArrowheads="1"/>
            </p:cNvSpPr>
            <p:nvPr/>
          </p:nvSpPr>
          <p:spPr bwMode="auto">
            <a:xfrm>
              <a:off x="3279964" y="3425945"/>
              <a:ext cx="5214975" cy="1589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0030101010101" charset="-122"/>
                  <a:ea typeface="楷体" panose="02010600030101010101" charset="-122"/>
                </a:rPr>
                <a:t>动手量一量圆柱的高，你有什么发现？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5161101" y="3032961"/>
            <a:ext cx="3221989" cy="1200329"/>
            <a:chOff x="4585260" y="4026394"/>
            <a:chExt cx="3337309" cy="1073010"/>
          </a:xfrm>
        </p:grpSpPr>
        <p:sp>
          <p:nvSpPr>
            <p:cNvPr id="84" name="流程图: 终止 83"/>
            <p:cNvSpPr/>
            <p:nvPr/>
          </p:nvSpPr>
          <p:spPr bwMode="auto">
            <a:xfrm>
              <a:off x="4585260" y="4131769"/>
              <a:ext cx="3337309" cy="90226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0030101010101" charset="-122"/>
                <a:ea typeface="楷体" panose="02010600030101010101" charset="-122"/>
              </a:endParaRPr>
            </a:p>
          </p:txBody>
        </p:sp>
        <p:sp>
          <p:nvSpPr>
            <p:cNvPr id="85" name="文本框 4"/>
            <p:cNvSpPr txBox="1">
              <a:spLocks noChangeArrowheads="1"/>
            </p:cNvSpPr>
            <p:nvPr/>
          </p:nvSpPr>
          <p:spPr bwMode="auto">
            <a:xfrm>
              <a:off x="4795512" y="4026394"/>
              <a:ext cx="3090165" cy="1073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0030101010101" charset="-122"/>
                  <a:ea typeface="楷体" panose="02010600030101010101" charset="-122"/>
                </a:rPr>
                <a:t>圆柱两底面有无数条高，并且都相等。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28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60494E-6 L 0.02639 -0.0753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7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FA75108-6E2C-4F41-BC6E-91876DFCB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>
            <a:extLst>
              <a:ext uri="{FF2B5EF4-FFF2-40B4-BE49-F238E27FC236}">
                <a16:creationId xmlns="" xmlns:a16="http://schemas.microsoft.com/office/drawing/2014/main" id="{A197EC2F-77C0-455C-84D7-65E4DFFE6417}"/>
              </a:ext>
            </a:extLst>
          </p:cNvPr>
          <p:cNvSpPr txBox="1"/>
          <p:nvPr/>
        </p:nvSpPr>
        <p:spPr bwMode="auto">
          <a:xfrm>
            <a:off x="2510834" y="201584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想一想：圆柱是怎么形成的？与大家交流。</a:t>
            </a:r>
          </a:p>
        </p:txBody>
      </p:sp>
    </p:spTree>
    <p:extLst>
      <p:ext uri="{BB962C8B-B14F-4D97-AF65-F5344CB8AC3E}">
        <p14:creationId xmlns:p14="http://schemas.microsoft.com/office/powerpoint/2010/main" val="17234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3203342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1099</Words>
  <Application>Microsoft Office PowerPoint</Application>
  <PresentationFormat>全屏显示(16:9)</PresentationFormat>
  <Paragraphs>148</Paragraphs>
  <Slides>26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xb21cn</cp:lastModifiedBy>
  <cp:revision>94</cp:revision>
  <dcterms:created xsi:type="dcterms:W3CDTF">2018-09-11T05:46:33Z</dcterms:created>
  <dcterms:modified xsi:type="dcterms:W3CDTF">2019-11-27T09:32:16Z</dcterms:modified>
</cp:coreProperties>
</file>