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0" r:id="rId2"/>
    <p:sldId id="271" r:id="rId3"/>
    <p:sldId id="272" r:id="rId4"/>
    <p:sldId id="275" r:id="rId5"/>
    <p:sldId id="259" r:id="rId6"/>
    <p:sldId id="278" r:id="rId7"/>
    <p:sldId id="291" r:id="rId8"/>
    <p:sldId id="280" r:id="rId9"/>
    <p:sldId id="282" r:id="rId10"/>
    <p:sldId id="283" r:id="rId11"/>
    <p:sldId id="287" r:id="rId12"/>
    <p:sldId id="285" r:id="rId13"/>
    <p:sldId id="290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40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页眉占位符 245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sz="1200" dirty="0"/>
              <a:t>孔隆教育 http://mykonglong.taobao.com</a:t>
            </a:r>
          </a:p>
        </p:txBody>
      </p:sp>
      <p:sp>
        <p:nvSpPr>
          <p:cNvPr id="24579" name="日期占位符 2457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24580" name="页脚占位符 2457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sz="1200" dirty="0"/>
              <a:t>孔隆教育 http://mykonglong.taobao.com</a:t>
            </a:r>
          </a:p>
        </p:txBody>
      </p:sp>
      <p:sp>
        <p:nvSpPr>
          <p:cNvPr id="24581" name="灯片编号占位符 2458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页眉占位符 2355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sz="1200" dirty="0"/>
              <a:t>孔隆教育 http://mykonglong.taobao.com</a:t>
            </a:r>
          </a:p>
        </p:txBody>
      </p:sp>
      <p:sp>
        <p:nvSpPr>
          <p:cNvPr id="23555" name="日期占位符 2355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23556" name="幻灯片图像占位符 23555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57" name="文本占位符 2355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3558" name="页脚占位符 2355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sz="1200" dirty="0"/>
              <a:t>孔隆教育 http://mykonglong.taobao.com</a:t>
            </a:r>
          </a:p>
        </p:txBody>
      </p:sp>
      <p:sp>
        <p:nvSpPr>
          <p:cNvPr id="23559" name="灯片编号占位符 2355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0" name="文本占位符 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>
            <a:alphaModFix amt="25000"/>
          </a:blip>
          <a:stretch>
            <a:fillRect l="-2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图片 1030" descr="课件母版背景副本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notesSlide" Target="../notesSlides/notesSlide1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60095" y="439103"/>
            <a:ext cx="7623175" cy="1158875"/>
          </a:xfrm>
        </p:spPr>
        <p:txBody>
          <a:bodyPr vert="horz" wrap="square" lIns="91440" tIns="45720" rIns="91440" bIns="45720" numCol="1" anchor="ctr" anchorCtr="0" compatLnSpc="1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第七章  南方地区</a:t>
            </a:r>
            <a:r>
              <a:rPr lang="zh-CN" altLang="en-US" sz="4000" dirty="0">
                <a:effectLst>
                  <a:outerShdw blurRad="38100" dist="38100" dir="2700000">
                    <a:srgbClr val="C0C0C0"/>
                  </a:outerShdw>
                </a:effectLst>
              </a:rPr>
              <a:t/>
            </a:r>
            <a:br>
              <a:rPr lang="zh-CN" altLang="en-US" sz="4000" dirty="0">
                <a:effectLst>
                  <a:outerShdw blurRad="38100" dist="38100" dir="2700000">
                    <a:srgbClr val="C0C0C0"/>
                  </a:outerShdw>
                </a:effectLst>
              </a:rPr>
            </a:br>
            <a:r>
              <a:rPr lang="zh-CN" altLang="en-US" sz="3600" dirty="0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第一节自然特征</a:t>
            </a:r>
          </a:p>
        </p:txBody>
      </p:sp>
      <p:pic>
        <p:nvPicPr>
          <p:cNvPr id="9220" name="Picture 4" descr="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523" y="1858645"/>
            <a:ext cx="6624637" cy="4576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1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64770" y="3700145"/>
          <a:ext cx="3078480" cy="3126105"/>
        </p:xfrm>
        <a:graphic>
          <a:graphicData uri="http://schemas.openxmlformats.org/presentationml/2006/ole">
            <p:oleObj spid="_x0000_s3077" r:id="rId3" imgW="4571981" imgH="3429123" progId="PowerPoint.Show.8">
              <p:embed/>
            </p:oleObj>
          </a:graphicData>
        </a:graphic>
      </p:graphicFrame>
      <p:sp>
        <p:nvSpPr>
          <p:cNvPr id="19458" name="矩形 19457"/>
          <p:cNvSpPr/>
          <p:nvPr/>
        </p:nvSpPr>
        <p:spPr>
          <a:xfrm>
            <a:off x="3764280" y="1085215"/>
            <a:ext cx="5368290" cy="230695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湿：</a:t>
            </a:r>
            <a:r>
              <a:rPr lang="zh-CN" altLang="en-US" sz="2800" dirty="0">
                <a:solidFill>
                  <a:srgbClr val="0301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（海陆）</a:t>
            </a:r>
            <a:r>
              <a:rPr lang="zh-CN" altLang="en-US" sz="24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距海较近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2400" dirty="0">
                <a:solidFill>
                  <a:srgbClr val="0301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dirty="0">
                <a:solidFill>
                  <a:srgbClr val="0301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（地势）</a:t>
            </a:r>
            <a:r>
              <a:rPr lang="zh-CN" altLang="en-US" sz="24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西高东低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2400" dirty="0">
                <a:solidFill>
                  <a:srgbClr val="03010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因此，降水</a:t>
            </a:r>
            <a:r>
              <a:rPr 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800mm</a:t>
            </a:r>
            <a:r>
              <a:rPr lang="zh-CN" altLang="en-US" sz="2400" dirty="0">
                <a:solidFill>
                  <a:srgbClr val="03010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以上，属半湿润地区</a:t>
            </a:r>
          </a:p>
          <a:p>
            <a:pPr>
              <a:buClr>
                <a:schemeClr val="bg1"/>
              </a:buClr>
            </a:pPr>
            <a:endParaRPr lang="zh-CN" altLang="en-US" sz="2800" b="1" dirty="0">
              <a:solidFill>
                <a:srgbClr val="03010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</a:t>
            </a:r>
            <a:r>
              <a:rPr lang="zh-CN" altLang="en-US" sz="3200" b="1" dirty="0">
                <a:solidFill>
                  <a:srgbClr val="0301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solidFill>
                  <a:srgbClr val="0301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（纬度）</a:t>
            </a:r>
            <a:r>
              <a:rPr lang="zh-CN" altLang="en-US" sz="24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地处热带</a:t>
            </a:r>
          </a:p>
        </p:txBody>
      </p:sp>
      <p:pic>
        <p:nvPicPr>
          <p:cNvPr id="28674" name="图片 1945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62275" y="3700780"/>
            <a:ext cx="3218815" cy="312356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8677" name="矩形 19461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8" name="矩形 19463"/>
          <p:cNvSpPr/>
          <p:nvPr/>
        </p:nvSpPr>
        <p:spPr>
          <a:xfrm>
            <a:off x="468630" y="1085215"/>
            <a:ext cx="3752215" cy="1753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 marL="571500" indent="-571500">
              <a:buClr>
                <a:srgbClr val="000000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讨论分析：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03010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南方气候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湿热</a:t>
            </a:r>
          </a:p>
          <a:p>
            <a:pPr>
              <a:buClr>
                <a:schemeClr val="bg1"/>
              </a:buClr>
            </a:pPr>
            <a:r>
              <a:rPr lang="zh-CN" altLang="en-US" sz="36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原因</a:t>
            </a:r>
            <a:r>
              <a:rPr lang="zh-CN" altLang="en-US" sz="3600" b="1" dirty="0">
                <a:solidFill>
                  <a:srgbClr val="03010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是什么？</a:t>
            </a:r>
          </a:p>
        </p:txBody>
      </p:sp>
      <p:sp>
        <p:nvSpPr>
          <p:cNvPr id="14345" name="椭圆 19465"/>
          <p:cNvSpPr/>
          <p:nvPr/>
        </p:nvSpPr>
        <p:spPr>
          <a:xfrm>
            <a:off x="4000500" y="5252085"/>
            <a:ext cx="1764030" cy="1354455"/>
          </a:xfrm>
          <a:prstGeom prst="ellipse">
            <a:avLst/>
          </a:prstGeom>
          <a:noFill/>
          <a:ln w="38100" cap="sq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t"/>
          <a:lstStyle/>
          <a:p>
            <a:endParaRPr lang="zh-CN" altLang="en-US" baseline="30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矩形 19466"/>
          <p:cNvSpPr/>
          <p:nvPr/>
        </p:nvSpPr>
        <p:spPr>
          <a:xfrm>
            <a:off x="468630" y="440055"/>
            <a:ext cx="64223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3600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600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南方地区的气候</a:t>
            </a:r>
          </a:p>
        </p:txBody>
      </p:sp>
      <p:graphicFrame>
        <p:nvGraphicFramePr>
          <p:cNvPr id="14342" name="Object 6">
            <a:hlinkClick r:id="" action="ppaction://ole?verb=0"/>
          </p:cNvPr>
          <p:cNvGraphicFramePr>
            <a:graphicFrameLocks/>
          </p:cNvGraphicFramePr>
          <p:nvPr/>
        </p:nvGraphicFramePr>
        <p:xfrm>
          <a:off x="6181090" y="3700780"/>
          <a:ext cx="2951480" cy="3125470"/>
        </p:xfrm>
        <a:graphic>
          <a:graphicData uri="http://schemas.openxmlformats.org/presentationml/2006/ole">
            <p:oleObj spid="_x0000_s3076" r:id="rId5" imgW="4571981" imgH="3429123" progId="PowerPoint.Show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charRg st="1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45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-758" t="-1585" r="758" b="3156"/>
          <a:stretch>
            <a:fillRect/>
          </a:stretch>
        </p:blipFill>
        <p:spPr>
          <a:xfrm>
            <a:off x="236220" y="1754505"/>
            <a:ext cx="4574540" cy="5069840"/>
          </a:xfrm>
          <a:prstGeom prst="rect">
            <a:avLst/>
          </a:prstGeom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17830" y="1480820"/>
            <a:ext cx="4342130" cy="193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71500" marR="0" lvl="0" indent="-571500" algn="l" defTabSz="914400" rtl="0" eaLnBrk="0" fontAlgn="base" latinLnBrk="0" hangingPunct="1">
              <a:lnSpc>
                <a:spcPct val="6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土壤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：</a:t>
            </a:r>
          </a:p>
          <a:p>
            <a:pPr marL="0" marR="0" lvl="0" indent="0" algn="l" defTabSz="914400" rtl="0" eaLnBrk="0" fontAlgn="base" latinLnBrk="0" hangingPunct="1">
              <a:lnSpc>
                <a:spcPct val="6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紫色土</a:t>
            </a:r>
            <a:r>
              <a:rPr kumimoji="1" lang="en-US" altLang="zh-CN" sz="28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:</a:t>
            </a:r>
            <a:r>
              <a:rPr kumimoji="1" lang="zh-CN" altLang="zh-CN" sz="28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四川盆地</a:t>
            </a:r>
            <a:endParaRPr kumimoji="1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1">
              <a:lnSpc>
                <a:spcPct val="6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红壤：东南丘陵、</a:t>
            </a:r>
          </a:p>
          <a:p>
            <a:pPr marL="0" marR="0" lvl="0" indent="0" algn="l" defTabSz="914400" rtl="0" eaLnBrk="0" fontAlgn="base" latinLnBrk="0" hangingPunct="1">
              <a:lnSpc>
                <a:spcPct val="6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喀斯特地貌：</a:t>
            </a:r>
            <a:r>
              <a:rPr kumimoji="1" lang="zh-CN" altLang="en-US" sz="280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云</a:t>
            </a:r>
            <a:r>
              <a:rPr kumimoji="1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贵高原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b="8158"/>
          <a:stretch>
            <a:fillRect/>
          </a:stretch>
        </p:blipFill>
        <p:spPr>
          <a:xfrm>
            <a:off x="4810125" y="3438525"/>
            <a:ext cx="4228465" cy="3385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10125" y="67945"/>
            <a:ext cx="4227830" cy="3369945"/>
          </a:xfrm>
          <a:prstGeom prst="rect">
            <a:avLst/>
          </a:prstGeom>
        </p:spPr>
      </p:pic>
      <p:sp>
        <p:nvSpPr>
          <p:cNvPr id="27652" name="文本框 20485"/>
          <p:cNvSpPr txBox="1"/>
          <p:nvPr/>
        </p:nvSpPr>
        <p:spPr>
          <a:xfrm>
            <a:off x="629285" y="518478"/>
            <a:ext cx="20173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影响：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89218" y="518160"/>
            <a:ext cx="896461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植被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亚热带常绿阔叶林、   热带季雨林。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5220" y="2013585"/>
            <a:ext cx="3235325" cy="4250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5545" y="2012950"/>
            <a:ext cx="3335020" cy="42506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30300" y="961390"/>
            <a:ext cx="6927850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一、单项选择题</a:t>
            </a:r>
          </a:p>
          <a:p>
            <a:r>
              <a:rPr lang="zh-CN" sz="2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1.有关秦岭一淮河一线的地理意义，叙述错误的是（    ）</a:t>
            </a:r>
          </a:p>
          <a:p>
            <a:r>
              <a:rPr lang="zh-CN" sz="2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A．我国南方地区与北方地区的分界线     B．一月份0℃等温线C.800毫米年等降水量线               D.热带与亚热带分界线</a:t>
            </a:r>
          </a:p>
          <a:p>
            <a:r>
              <a:rPr lang="zh-CN" sz="2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2.南方地区的地形特点是（     ）</a:t>
            </a:r>
          </a:p>
          <a:p>
            <a:r>
              <a:rPr lang="zh-CN" sz="2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A.山地和丘陵为主        B.平原和盆地为主</a:t>
            </a:r>
          </a:p>
          <a:p>
            <a:r>
              <a:rPr lang="zh-CN" sz="2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C.盆地和高原为主        D.平原、盆地、高原和丘陵交错分布</a:t>
            </a:r>
          </a:p>
          <a:p>
            <a:r>
              <a:rPr lang="zh-CN" sz="2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3.关于南方地区气候的叙述正确的是(     )</a:t>
            </a:r>
          </a:p>
          <a:p>
            <a:r>
              <a:rPr lang="zh-CN" sz="2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A.全部属于湿润的亚热带季风气候   B.同时受来自太平洋和印度洋季风的影响      C.不受冬季风的影响 </a:t>
            </a:r>
            <a:endParaRPr lang="zh-CN" sz="1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二、综合题</a:t>
            </a:r>
            <a:endParaRPr lang="zh-CN" altLang="en-US" sz="20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129665" y="4578985"/>
          <a:ext cx="722757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4945"/>
                <a:gridCol w="2551430"/>
                <a:gridCol w="3211195"/>
              </a:tblGrid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4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4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北方地区</a:t>
                      </a:r>
                      <a:endParaRPr lang="en-US" altLang="en-US" sz="20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南方地区</a:t>
                      </a:r>
                      <a:endParaRPr lang="en-US" altLang="en-US" sz="20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地形</a:t>
                      </a:r>
                      <a:endParaRPr lang="en-US" altLang="en-US" sz="18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平原、高原为主</a:t>
                      </a:r>
                      <a:endParaRPr lang="en-US" altLang="en-US" sz="18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 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平原、盆地、高原和丘陵交错分布</a:t>
                      </a:r>
                      <a:endParaRPr lang="zh-CN" altLang="en-US" sz="160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气候</a:t>
                      </a:r>
                      <a:endParaRPr lang="en-US" altLang="en-US" sz="18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温带季风气候</a:t>
                      </a:r>
                      <a:endParaRPr lang="en-US" altLang="en-US" sz="18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4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河流</a:t>
                      </a:r>
                      <a:endParaRPr lang="en-US" altLang="en-US" sz="18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数量较少</a:t>
                      </a:r>
                      <a:endParaRPr lang="en-US" altLang="en-US" sz="18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4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土壤</a:t>
                      </a:r>
                      <a:endParaRPr lang="en-US" altLang="en-US" sz="18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黑土地、黄土地</a:t>
                      </a:r>
                      <a:endParaRPr lang="en-US" altLang="en-US" sz="18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4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b="1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植被</a:t>
                      </a:r>
                      <a:endParaRPr lang="en-US" altLang="en-US" sz="1800" b="1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温带落叶阔叶林</a:t>
                      </a:r>
                      <a:endParaRPr lang="en-US" altLang="en-US" sz="18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400">
                          <a:latin typeface="仿宋" panose="02010609060101010101" charset="-122"/>
                          <a:ea typeface="仿宋" panose="02010609060101010101" charset="-122"/>
                          <a:cs typeface="仿宋" panose="02010609060101010101" charset="-122"/>
                        </a:rPr>
                        <a:t> </a:t>
                      </a:r>
                      <a:endParaRPr lang="en-US" altLang="en-US" sz="240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357880" y="193040"/>
            <a:ext cx="242824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/>
            <a:r>
              <a:rPr lang="zh-CN" altLang="en-US" sz="4400" b="1" strike="noStrike" noProof="1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巩固训练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14325" y="2325688"/>
            <a:ext cx="8169275" cy="3224213"/>
          </a:xfrm>
          <a:prstGeom prst="rect">
            <a:avLst/>
          </a:prstGeom>
          <a:solidFill>
            <a:srgbClr val="B2BD29">
              <a:alpha val="8000"/>
            </a:srgbClr>
          </a:solidFill>
          <a:ln>
            <a:noFill/>
          </a:ln>
        </p:spPr>
        <p:style>
          <a:lnRef idx="2">
            <a:srgbClr val="B2BD29">
              <a:shade val="50000"/>
            </a:srgbClr>
          </a:lnRef>
          <a:fillRef idx="1">
            <a:srgbClr val="B2BD29"/>
          </a:fillRef>
          <a:effectRef idx="0">
            <a:srgbClr val="B2BD29"/>
          </a:effectRef>
          <a:fontRef idx="minor">
            <a:srgbClr val="FFFFFF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ym typeface="Arial" panose="020B0604020202020204" pitchFamily="34" charset="0"/>
            </a:endParaRPr>
          </a:p>
        </p:txBody>
      </p:sp>
      <p:grpSp>
        <p:nvGrpSpPr>
          <p:cNvPr id="16386" name="组合 6"/>
          <p:cNvGrpSpPr/>
          <p:nvPr/>
        </p:nvGrpSpPr>
        <p:grpSpPr>
          <a:xfrm>
            <a:off x="519113" y="2557463"/>
            <a:ext cx="1862137" cy="2557462"/>
            <a:chOff x="332684" y="1974059"/>
            <a:chExt cx="1955600" cy="2684118"/>
          </a:xfrm>
        </p:grpSpPr>
        <p:sp>
          <p:nvSpPr>
            <p:cNvPr id="4" name="矩形 3"/>
            <p:cNvSpPr/>
            <p:nvPr>
              <p:custDataLst>
                <p:tags r:id="rId11"/>
              </p:custDataLst>
            </p:nvPr>
          </p:nvSpPr>
          <p:spPr>
            <a:xfrm>
              <a:off x="1035120" y="1974059"/>
              <a:ext cx="550628" cy="778987"/>
            </a:xfrm>
            <a:prstGeom prst="rect">
              <a:avLst/>
            </a:prstGeom>
            <a:solidFill>
              <a:srgbClr val="B2BD29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 lnSpcReduction="10000"/>
            </a:bodyPr>
            <a:lstStyle/>
            <a:p>
              <a:pPr algn="ctr" fontAlgn="base"/>
              <a:r>
                <a:rPr lang="en-US" altLang="zh-CN" sz="4400" strike="noStrike" noProof="1" smtClean="0">
                  <a:solidFill>
                    <a:srgbClr val="FFFFFF"/>
                  </a:solidFill>
                  <a:sym typeface="Arial" panose="020B0604020202020204" pitchFamily="34" charset="0"/>
                </a:rPr>
                <a:t>1</a:t>
              </a:r>
              <a:endParaRPr lang="zh-CN" altLang="en-US" sz="4400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332684" y="2753047"/>
              <a:ext cx="1955500" cy="5649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9pPr>
            </a:lstStyle>
            <a:p>
              <a:pPr algn="ctr" fontAlgn="base"/>
              <a:r>
                <a:rPr lang="zh-CN" altLang="en-US" b="1" strike="noStrike" noProof="1" smtClean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  <a:sym typeface="Arial" panose="020B0604020202020204" pitchFamily="34" charset="0"/>
                </a:rPr>
                <a:t>位置范围</a:t>
              </a:r>
            </a:p>
          </p:txBody>
        </p:sp>
        <p:sp>
          <p:nvSpPr>
            <p:cNvPr id="9" name="矩形 8"/>
            <p:cNvSpPr/>
            <p:nvPr>
              <p:custDataLst>
                <p:tags r:id="rId13"/>
              </p:custDataLst>
            </p:nvPr>
          </p:nvSpPr>
          <p:spPr>
            <a:xfrm>
              <a:off x="332684" y="3096496"/>
              <a:ext cx="1955600" cy="156168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9pPr>
            </a:lstStyle>
            <a:p>
              <a:pPr algn="ctr" fontAlgn="base">
                <a:lnSpc>
                  <a:spcPts val="2300"/>
                </a:lnSpc>
              </a:pPr>
              <a:r>
                <a:rPr lang="zh-CN" altLang="en-US" strike="noStrike" noProof="1" smtClean="0">
                  <a:solidFill>
                    <a:srgbClr val="3F4143"/>
                  </a:solidFill>
                  <a:sym typeface="Arial" panose="020B0604020202020204" pitchFamily="34" charset="0"/>
                </a:rPr>
                <a:t>纬度位置</a:t>
              </a:r>
            </a:p>
            <a:p>
              <a:pPr algn="ctr" fontAlgn="base">
                <a:lnSpc>
                  <a:spcPts val="2300"/>
                </a:lnSpc>
              </a:pPr>
              <a:r>
                <a:rPr lang="zh-CN" altLang="en-US" strike="noStrike" noProof="1" smtClean="0">
                  <a:solidFill>
                    <a:srgbClr val="3F4143"/>
                  </a:solidFill>
                  <a:sym typeface="Arial" panose="020B0604020202020204" pitchFamily="34" charset="0"/>
                </a:rPr>
                <a:t>相对位置</a:t>
              </a:r>
            </a:p>
            <a:p>
              <a:pPr algn="ctr" fontAlgn="base">
                <a:lnSpc>
                  <a:spcPts val="2300"/>
                </a:lnSpc>
              </a:pPr>
              <a:r>
                <a:rPr lang="zh-CN" altLang="en-US" strike="noStrike" noProof="1" smtClean="0">
                  <a:solidFill>
                    <a:srgbClr val="3F4143"/>
                  </a:solidFill>
                  <a:sym typeface="Arial" panose="020B0604020202020204" pitchFamily="34" charset="0"/>
                </a:rPr>
                <a:t>海陆位置</a:t>
              </a:r>
            </a:p>
          </p:txBody>
        </p:sp>
      </p:grpSp>
      <p:grpSp>
        <p:nvGrpSpPr>
          <p:cNvPr id="16390" name="组合 9"/>
          <p:cNvGrpSpPr/>
          <p:nvPr/>
        </p:nvGrpSpPr>
        <p:grpSpPr>
          <a:xfrm>
            <a:off x="2589213" y="2557463"/>
            <a:ext cx="1863725" cy="2473325"/>
            <a:chOff x="2507062" y="1974059"/>
            <a:chExt cx="1955832" cy="2595241"/>
          </a:xfrm>
        </p:grpSpPr>
        <p:sp>
          <p:nvSpPr>
            <p:cNvPr id="5" name="矩形 4"/>
            <p:cNvSpPr/>
            <p:nvPr>
              <p:custDataLst>
                <p:tags r:id="rId8"/>
              </p:custDataLst>
            </p:nvPr>
          </p:nvSpPr>
          <p:spPr>
            <a:xfrm>
              <a:off x="3209498" y="1974059"/>
              <a:ext cx="550628" cy="778987"/>
            </a:xfrm>
            <a:prstGeom prst="rect">
              <a:avLst/>
            </a:prstGeom>
            <a:solidFill>
              <a:srgbClr val="E7ABB1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 lnSpcReduction="10000"/>
            </a:bodyPr>
            <a:lstStyle/>
            <a:p>
              <a:pPr algn="ctr" fontAlgn="base"/>
              <a:r>
                <a:rPr lang="en-US" altLang="zh-CN" sz="4400" strike="noStrike" noProof="1" smtClean="0">
                  <a:solidFill>
                    <a:srgbClr val="FFFFFF"/>
                  </a:solidFill>
                  <a:sym typeface="Arial" panose="020B0604020202020204" pitchFamily="34" charset="0"/>
                </a:rPr>
                <a:t>2</a:t>
              </a:r>
              <a:endParaRPr lang="zh-CN" altLang="en-US" sz="4400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9"/>
              </p:custDataLst>
            </p:nvPr>
          </p:nvSpPr>
          <p:spPr>
            <a:xfrm>
              <a:off x="2507062" y="2740066"/>
              <a:ext cx="1955500" cy="5649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9pPr>
            </a:lstStyle>
            <a:p>
              <a:pPr algn="ctr" fontAlgn="base"/>
              <a:r>
                <a:rPr lang="zh-CN" altLang="en-US" b="1" strike="noStrike" noProof="1" smtClean="0">
                  <a:solidFill>
                    <a:srgbClr val="DB38EA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  <a:sym typeface="Arial" panose="020B0604020202020204" pitchFamily="34" charset="0"/>
                </a:rPr>
                <a:t>地形</a:t>
              </a:r>
            </a:p>
          </p:txBody>
        </p:sp>
        <p:sp>
          <p:nvSpPr>
            <p:cNvPr id="12" name="矩形 11"/>
            <p:cNvSpPr/>
            <p:nvPr>
              <p:custDataLst>
                <p:tags r:id="rId10"/>
              </p:custDataLst>
            </p:nvPr>
          </p:nvSpPr>
          <p:spPr>
            <a:xfrm>
              <a:off x="2507094" y="2915125"/>
              <a:ext cx="1955800" cy="16541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9pPr>
            </a:lstStyle>
            <a:p>
              <a:pPr algn="ctr" fontAlgn="base">
                <a:lnSpc>
                  <a:spcPts val="2300"/>
                </a:lnSpc>
              </a:pPr>
              <a:r>
                <a:rPr lang="zh-CN" altLang="en-US" strike="noStrike" noProof="1">
                  <a:solidFill>
                    <a:srgbClr val="3F4143"/>
                  </a:solidFill>
                  <a:sym typeface="Arial" panose="020B0604020202020204" pitchFamily="34" charset="0"/>
                </a:rPr>
                <a:t>主要地形</a:t>
              </a:r>
            </a:p>
            <a:p>
              <a:pPr algn="ctr" fontAlgn="base">
                <a:lnSpc>
                  <a:spcPts val="2300"/>
                </a:lnSpc>
              </a:pPr>
              <a:r>
                <a:rPr lang="zh-CN" altLang="en-US" strike="noStrike" noProof="1">
                  <a:solidFill>
                    <a:srgbClr val="3F4143"/>
                  </a:solidFill>
                  <a:sym typeface="Arial" panose="020B0604020202020204" pitchFamily="34" charset="0"/>
                </a:rPr>
                <a:t>平原山地</a:t>
              </a:r>
            </a:p>
          </p:txBody>
        </p:sp>
      </p:grpSp>
      <p:grpSp>
        <p:nvGrpSpPr>
          <p:cNvPr id="16394" name="组合 12"/>
          <p:cNvGrpSpPr/>
          <p:nvPr/>
        </p:nvGrpSpPr>
        <p:grpSpPr>
          <a:xfrm>
            <a:off x="4660900" y="2557463"/>
            <a:ext cx="1930400" cy="2300287"/>
            <a:chOff x="4681440" y="1974059"/>
            <a:chExt cx="2026121" cy="2414897"/>
          </a:xfrm>
        </p:grpSpPr>
        <p:sp>
          <p:nvSpPr>
            <p:cNvPr id="15" name="矩形 14"/>
            <p:cNvSpPr/>
            <p:nvPr>
              <p:custDataLst>
                <p:tags r:id="rId5"/>
              </p:custDataLst>
            </p:nvPr>
          </p:nvSpPr>
          <p:spPr>
            <a:xfrm>
              <a:off x="5383876" y="1974059"/>
              <a:ext cx="550628" cy="778987"/>
            </a:xfrm>
            <a:prstGeom prst="rect">
              <a:avLst/>
            </a:prstGeom>
            <a:solidFill>
              <a:srgbClr val="B2BD29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 lnSpcReduction="10000"/>
            </a:bodyPr>
            <a:lstStyle/>
            <a:p>
              <a:pPr algn="ctr" fontAlgn="base"/>
              <a:r>
                <a:rPr lang="en-US" altLang="zh-CN" sz="4400" strike="noStrike" noProof="1" smtClean="0">
                  <a:solidFill>
                    <a:srgbClr val="FFFFFF"/>
                  </a:solidFill>
                  <a:sym typeface="Arial" panose="020B0604020202020204" pitchFamily="34" charset="0"/>
                </a:rPr>
                <a:t>3</a:t>
              </a:r>
              <a:endParaRPr lang="zh-CN" altLang="en-US" sz="4400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6"/>
              </p:custDataLst>
            </p:nvPr>
          </p:nvSpPr>
          <p:spPr>
            <a:xfrm>
              <a:off x="4681440" y="2740066"/>
              <a:ext cx="1955500" cy="5649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9pPr>
            </a:lstStyle>
            <a:p>
              <a:pPr algn="ctr" fontAlgn="base"/>
              <a:r>
                <a:rPr lang="zh-CN" altLang="en-US" b="1" strike="noStrike" noProof="1" smtClean="0">
                  <a:solidFill>
                    <a:srgbClr val="B2BD29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  <a:sym typeface="Arial" panose="020B0604020202020204" pitchFamily="34" charset="0"/>
                </a:rPr>
                <a:t>河流</a:t>
              </a:r>
            </a:p>
          </p:txBody>
        </p:sp>
        <p:sp>
          <p:nvSpPr>
            <p:cNvPr id="18" name="矩形 17"/>
            <p:cNvSpPr/>
            <p:nvPr>
              <p:custDataLst>
                <p:tags r:id="rId7"/>
              </p:custDataLst>
            </p:nvPr>
          </p:nvSpPr>
          <p:spPr>
            <a:xfrm>
              <a:off x="4752061" y="3096441"/>
              <a:ext cx="1955500" cy="12925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9pPr>
            </a:lstStyle>
            <a:p>
              <a:pPr algn="ctr" fontAlgn="base">
                <a:lnSpc>
                  <a:spcPts val="2300"/>
                </a:lnSpc>
              </a:pPr>
              <a:r>
                <a:rPr lang="zh-CN" altLang="en-US" strike="noStrike" noProof="1">
                  <a:solidFill>
                    <a:srgbClr val="3F4143"/>
                  </a:solidFill>
                  <a:sym typeface="Arial" panose="020B0604020202020204" pitchFamily="34" charset="0"/>
                </a:rPr>
                <a:t>主要河流</a:t>
              </a:r>
            </a:p>
            <a:p>
              <a:pPr algn="ctr" fontAlgn="base">
                <a:lnSpc>
                  <a:spcPts val="2300"/>
                </a:lnSpc>
              </a:pPr>
              <a:r>
                <a:rPr lang="zh-CN" altLang="en-US" strike="noStrike" noProof="1">
                  <a:solidFill>
                    <a:srgbClr val="3F4143"/>
                  </a:solidFill>
                  <a:sym typeface="Arial" panose="020B0604020202020204" pitchFamily="34" charset="0"/>
                </a:rPr>
                <a:t>水文特征</a:t>
              </a:r>
            </a:p>
          </p:txBody>
        </p:sp>
      </p:grpSp>
      <p:grpSp>
        <p:nvGrpSpPr>
          <p:cNvPr id="16398" name="组合 18"/>
          <p:cNvGrpSpPr/>
          <p:nvPr/>
        </p:nvGrpSpPr>
        <p:grpSpPr>
          <a:xfrm>
            <a:off x="6732588" y="2557463"/>
            <a:ext cx="1863725" cy="2744787"/>
            <a:chOff x="6855817" y="1974059"/>
            <a:chExt cx="1955600" cy="2881411"/>
          </a:xfrm>
        </p:grpSpPr>
        <p:sp>
          <p:nvSpPr>
            <p:cNvPr id="23" name="矩形 22"/>
            <p:cNvSpPr/>
            <p:nvPr>
              <p:custDataLst>
                <p:tags r:id="rId2"/>
              </p:custDataLst>
            </p:nvPr>
          </p:nvSpPr>
          <p:spPr>
            <a:xfrm>
              <a:off x="7558253" y="1974059"/>
              <a:ext cx="550628" cy="778987"/>
            </a:xfrm>
            <a:prstGeom prst="rect">
              <a:avLst/>
            </a:prstGeom>
            <a:solidFill>
              <a:srgbClr val="E7ABB1"/>
            </a:solidFill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 lnSpcReduction="10000"/>
            </a:bodyPr>
            <a:lstStyle/>
            <a:p>
              <a:pPr algn="ctr" fontAlgn="base"/>
              <a:r>
                <a:rPr lang="en-US" altLang="zh-CN" sz="4400" strike="noStrike" noProof="1" smtClean="0">
                  <a:solidFill>
                    <a:srgbClr val="FFFFFF"/>
                  </a:solidFill>
                  <a:sym typeface="Arial" panose="020B0604020202020204" pitchFamily="34" charset="0"/>
                </a:rPr>
                <a:t>4</a:t>
              </a:r>
              <a:endParaRPr lang="zh-CN" altLang="en-US" sz="4400" strike="noStrike" noProof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3"/>
              </p:custDataLst>
            </p:nvPr>
          </p:nvSpPr>
          <p:spPr>
            <a:xfrm>
              <a:off x="6855817" y="2740066"/>
              <a:ext cx="1955500" cy="5649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9pPr>
            </a:lstStyle>
            <a:p>
              <a:pPr algn="ctr" fontAlgn="base"/>
              <a:r>
                <a:rPr lang="zh-CN" altLang="en-US" b="1" strike="noStrike" noProof="1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  <a:sym typeface="Arial" panose="020B0604020202020204" pitchFamily="34" charset="0"/>
                </a:rPr>
                <a:t>气候</a:t>
              </a:r>
            </a:p>
          </p:txBody>
        </p:sp>
        <p:sp>
          <p:nvSpPr>
            <p:cNvPr id="25" name="矩形 24"/>
            <p:cNvSpPr/>
            <p:nvPr>
              <p:custDataLst>
                <p:tags r:id="rId4"/>
              </p:custDataLst>
            </p:nvPr>
          </p:nvSpPr>
          <p:spPr>
            <a:xfrm>
              <a:off x="6855817" y="3305120"/>
              <a:ext cx="1955600" cy="15503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rgbClr val="B2BD29">
                <a:shade val="50000"/>
              </a:srgbClr>
            </a:lnRef>
            <a:fillRef idx="1">
              <a:srgbClr val="B2BD29"/>
            </a:fillRef>
            <a:effectRef idx="0">
              <a:srgbClr val="B2BD29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ea"/>
                </a:defRPr>
              </a:lvl9pPr>
            </a:lstStyle>
            <a:p>
              <a:pPr algn="ctr" fontAlgn="base">
                <a:lnSpc>
                  <a:spcPts val="2300"/>
                </a:lnSpc>
              </a:pPr>
              <a:r>
                <a:rPr lang="zh-CN" altLang="en-US" strike="noStrike" noProof="1">
                  <a:solidFill>
                    <a:srgbClr val="3F4143"/>
                  </a:solidFill>
                  <a:sym typeface="Arial" panose="020B0604020202020204" pitchFamily="34" charset="0"/>
                </a:rPr>
                <a:t>气温降水</a:t>
              </a:r>
            </a:p>
            <a:p>
              <a:pPr algn="ctr" fontAlgn="base">
                <a:lnSpc>
                  <a:spcPts val="2300"/>
                </a:lnSpc>
              </a:pPr>
              <a:r>
                <a:rPr lang="zh-CN" altLang="en-US" strike="noStrike" noProof="1">
                  <a:solidFill>
                    <a:srgbClr val="3F4143"/>
                  </a:solidFill>
                  <a:sym typeface="Arial" panose="020B0604020202020204" pitchFamily="34" charset="0"/>
                </a:rPr>
                <a:t>类型特点</a:t>
              </a:r>
            </a:p>
            <a:p>
              <a:pPr algn="ctr" fontAlgn="base">
                <a:lnSpc>
                  <a:spcPts val="2300"/>
                </a:lnSpc>
              </a:pPr>
              <a:r>
                <a:rPr lang="zh-CN" altLang="en-US" strike="noStrike" noProof="1">
                  <a:solidFill>
                    <a:srgbClr val="3F4143"/>
                  </a:solidFill>
                  <a:sym typeface="Arial" panose="020B0604020202020204" pitchFamily="34" charset="0"/>
                </a:rPr>
                <a:t>原因影响</a:t>
              </a:r>
            </a:p>
            <a:p>
              <a:pPr algn="ctr" fontAlgn="base">
                <a:lnSpc>
                  <a:spcPts val="2300"/>
                </a:lnSpc>
              </a:pPr>
              <a:endParaRPr lang="zh-CN" altLang="en-US" strike="noStrike" noProof="1">
                <a:solidFill>
                  <a:srgbClr val="3F4143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763394" y="1381760"/>
            <a:ext cx="527177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base"/>
            <a:r>
              <a:rPr lang="zh-CN" altLang="en-US" sz="6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自然地理特征</a:t>
            </a:r>
            <a:endParaRPr lang="zh-CN" altLang="en-US" sz="60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50884"/>
            <a:ext cx="8229600" cy="1143000"/>
          </a:xfrm>
        </p:spPr>
        <p:txBody>
          <a:bodyPr/>
          <a:lstStyle/>
          <a:p>
            <a:pPr fontAlgn="base"/>
            <a:r>
              <a:rPr lang="zh-CN" altLang="zh-CN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学习目标：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375" y="2027238"/>
            <a:ext cx="7564438" cy="3411538"/>
          </a:xfrm>
          <a:gradFill rotWithShape="1">
            <a:gsLst>
              <a:gs pos="0">
                <a:schemeClr val="accent1">
                  <a:lumMod val="110000"/>
                  <a:satMod val="105000"/>
                  <a:tint val="67000"/>
                </a:schemeClr>
              </a:gs>
              <a:gs pos="5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ln w="635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zh-CN" altLang="en-US" sz="3200" b="0" i="0" u="none" strike="noStrike" kern="1200" cap="none" spc="0" normalizeH="0" baseline="0" noProof="1">
                <a:solidFill>
                  <a:schemeClr val="dk1"/>
                </a:solidFill>
                <a:latin typeface="+mn-lt"/>
                <a:ea typeface="+mn-ea"/>
                <a:cs typeface="+mn-cs"/>
              </a:rPr>
              <a:t>1.说出南方地区的位置、范围；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zh-CN" altLang="en-US" sz="3200" b="0" i="0" u="none" strike="noStrike" kern="1200" cap="none" spc="0" normalizeH="0" baseline="0" noProof="1">
                <a:solidFill>
                  <a:schemeClr val="dk1"/>
                </a:solidFill>
                <a:latin typeface="+mn-lt"/>
                <a:ea typeface="+mn-ea"/>
                <a:cs typeface="+mn-cs"/>
              </a:rPr>
              <a:t>2.找出</a:t>
            </a:r>
            <a:r>
              <a:rPr lang="zh-CN" altLang="en-US">
                <a:sym typeface="+mn-ea"/>
              </a:rPr>
              <a:t>南方地区</a:t>
            </a:r>
            <a:r>
              <a:rPr kumimoji="0" lang="zh-CN" altLang="en-US" sz="3200" b="0" i="0" u="none" strike="noStrike" kern="1200" cap="none" spc="0" normalizeH="0" baseline="0" noProof="1">
                <a:solidFill>
                  <a:schemeClr val="dk1"/>
                </a:solidFill>
                <a:latin typeface="+mn-lt"/>
                <a:ea typeface="+mn-ea"/>
                <a:cs typeface="+mn-cs"/>
              </a:rPr>
              <a:t>主要的地形区；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zh-CN" altLang="en-US" sz="3200" b="0" i="0" u="none" strike="noStrike" kern="1200" cap="none" spc="0" normalizeH="0" baseline="0" noProof="1">
                <a:solidFill>
                  <a:schemeClr val="dk1"/>
                </a:solidFill>
                <a:latin typeface="+mn-lt"/>
                <a:ea typeface="+mn-ea"/>
                <a:cs typeface="+mn-cs"/>
              </a:rPr>
              <a:t>3.</a:t>
            </a:r>
            <a:r>
              <a:rPr lang="zh-CN" altLang="en-US">
                <a:sym typeface="+mn-ea"/>
              </a:rPr>
              <a:t>南方地区</a:t>
            </a:r>
            <a:r>
              <a:rPr kumimoji="0" lang="zh-CN" altLang="en-US" sz="3200" b="0" i="0" u="none" strike="noStrike" kern="1200" cap="none" spc="0" normalizeH="0" baseline="0" noProof="1">
                <a:solidFill>
                  <a:schemeClr val="dk1"/>
                </a:solidFill>
                <a:latin typeface="+mn-lt"/>
                <a:ea typeface="+mn-ea"/>
                <a:cs typeface="+mn-cs"/>
              </a:rPr>
              <a:t>主要的河流；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zh-CN" altLang="en-US" sz="3200" b="0" i="0" u="none" strike="noStrike" kern="1200" cap="none" spc="0" normalizeH="0" baseline="0" noProof="1">
                <a:solidFill>
                  <a:schemeClr val="dk1"/>
                </a:solidFill>
                <a:latin typeface="+mn-lt"/>
                <a:ea typeface="+mn-ea"/>
                <a:cs typeface="+mn-cs"/>
              </a:rPr>
              <a:t>4.知道南方的气候类型，会分析气候特点、原因、影响。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870" y="1917065"/>
            <a:ext cx="5942965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35852"/>
          <p:cNvSpPr txBox="1"/>
          <p:nvPr/>
        </p:nvSpPr>
        <p:spPr>
          <a:xfrm>
            <a:off x="0" y="0"/>
            <a:ext cx="831850" cy="2746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Clr>
                <a:srgbClr val="9900CC"/>
              </a:buClr>
              <a:buFont typeface="Wingdings" panose="05000000000000000000" pitchFamily="2" charset="2"/>
            </a:pPr>
            <a:r>
              <a:rPr lang="en-US" altLang="zh-CN" sz="1200" b="1" dirty="0">
                <a:latin typeface="Times New Roman" panose="02020603050405020304" pitchFamily="18" charset="0"/>
                <a:ea typeface="楷体_GB2312" pitchFamily="49" charset="-122"/>
              </a:rPr>
              <a:t>                 </a:t>
            </a:r>
          </a:p>
        </p:txBody>
      </p:sp>
      <p:sp>
        <p:nvSpPr>
          <p:cNvPr id="19462" name="文本框 11274"/>
          <p:cNvSpPr txBox="1"/>
          <p:nvPr/>
        </p:nvSpPr>
        <p:spPr>
          <a:xfrm>
            <a:off x="1004888" y="274638"/>
            <a:ext cx="4719637" cy="646112"/>
          </a:xfrm>
          <a:prstGeom prst="rect">
            <a:avLst/>
          </a:prstGeom>
          <a:noFill/>
          <a:ln w="5715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一、自然特征</a:t>
            </a:r>
          </a:p>
        </p:txBody>
      </p:sp>
      <p:sp>
        <p:nvSpPr>
          <p:cNvPr id="19463" name="矩形 11272"/>
          <p:cNvSpPr/>
          <p:nvPr/>
        </p:nvSpPr>
        <p:spPr>
          <a:xfrm>
            <a:off x="1004888" y="920750"/>
            <a:ext cx="2507615" cy="607695"/>
          </a:xfrm>
          <a:prstGeom prst="rect">
            <a:avLst/>
          </a:prstGeom>
          <a:noFill/>
          <a:ln w="57150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、位置和范围</a:t>
            </a:r>
          </a:p>
        </p:txBody>
      </p:sp>
      <p:sp>
        <p:nvSpPr>
          <p:cNvPr id="6152" name="文本框 11266"/>
          <p:cNvSpPr txBox="1"/>
          <p:nvPr/>
        </p:nvSpPr>
        <p:spPr>
          <a:xfrm>
            <a:off x="6139815" y="1527175"/>
            <a:ext cx="3083560" cy="2479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经纬度位置：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经度：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东经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°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纬度：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北回归线、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纬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en-US" sz="1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1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99835" y="3090545"/>
            <a:ext cx="2963545" cy="1494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(2)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相对位置：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秦岭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淮河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以南</a:t>
            </a:r>
          </a:p>
          <a:p>
            <a:pPr algn="just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青藏 高原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以东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19825" y="4879340"/>
            <a:ext cx="3003550" cy="1260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临海：</a:t>
            </a:r>
          </a:p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东：</a:t>
            </a:r>
            <a:r>
              <a:rPr lang="zh-CN" altLang="en-US" sz="24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黄海、东海</a:t>
            </a:r>
          </a:p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南：</a:t>
            </a:r>
            <a:r>
              <a:rPr lang="zh-CN" altLang="en-US" sz="24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南海</a:t>
            </a:r>
          </a:p>
        </p:txBody>
      </p:sp>
      <p:sp>
        <p:nvSpPr>
          <p:cNvPr id="12291" name="任意多边形 12290"/>
          <p:cNvSpPr/>
          <p:nvPr/>
        </p:nvSpPr>
        <p:spPr>
          <a:xfrm>
            <a:off x="1005205" y="1917065"/>
            <a:ext cx="4126865" cy="452755"/>
          </a:xfrm>
          <a:custGeom>
            <a:avLst/>
            <a:gdLst/>
            <a:ahLst/>
            <a:cxnLst/>
            <a:rect l="0" t="0" r="0" b="0"/>
            <a:pathLst>
              <a:path w="2767" h="325">
                <a:moveTo>
                  <a:pt x="0" y="272"/>
                </a:moveTo>
                <a:cubicBezTo>
                  <a:pt x="242" y="298"/>
                  <a:pt x="484" y="325"/>
                  <a:pt x="771" y="318"/>
                </a:cubicBezTo>
                <a:cubicBezTo>
                  <a:pt x="1058" y="311"/>
                  <a:pt x="1482" y="257"/>
                  <a:pt x="1724" y="227"/>
                </a:cubicBezTo>
                <a:cubicBezTo>
                  <a:pt x="1966" y="197"/>
                  <a:pt x="2049" y="174"/>
                  <a:pt x="2223" y="136"/>
                </a:cubicBezTo>
                <a:cubicBezTo>
                  <a:pt x="2397" y="98"/>
                  <a:pt x="2582" y="49"/>
                  <a:pt x="2767" y="0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2" name="任意多边形 12291"/>
          <p:cNvSpPr/>
          <p:nvPr/>
        </p:nvSpPr>
        <p:spPr>
          <a:xfrm>
            <a:off x="232410" y="4450080"/>
            <a:ext cx="5111750" cy="269875"/>
          </a:xfrm>
          <a:custGeom>
            <a:avLst/>
            <a:gdLst/>
            <a:ahLst/>
            <a:cxnLst/>
            <a:rect l="0" t="0" r="0" b="0"/>
            <a:pathLst>
              <a:path w="2677" h="272">
                <a:moveTo>
                  <a:pt x="0" y="272"/>
                </a:moveTo>
                <a:cubicBezTo>
                  <a:pt x="280" y="261"/>
                  <a:pt x="560" y="250"/>
                  <a:pt x="862" y="227"/>
                </a:cubicBezTo>
                <a:cubicBezTo>
                  <a:pt x="1164" y="204"/>
                  <a:pt x="1513" y="174"/>
                  <a:pt x="1815" y="136"/>
                </a:cubicBezTo>
                <a:cubicBezTo>
                  <a:pt x="2117" y="98"/>
                  <a:pt x="2397" y="49"/>
                  <a:pt x="2677" y="0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任意多边形 12292"/>
          <p:cNvSpPr/>
          <p:nvPr/>
        </p:nvSpPr>
        <p:spPr>
          <a:xfrm flipH="1">
            <a:off x="1555115" y="1827530"/>
            <a:ext cx="76200" cy="4175125"/>
          </a:xfrm>
          <a:custGeom>
            <a:avLst/>
            <a:gdLst/>
            <a:ahLst/>
            <a:cxnLst/>
            <a:rect l="0" t="0" r="0" b="0"/>
            <a:pathLst>
              <a:path w="52" h="3085">
                <a:moveTo>
                  <a:pt x="52" y="0"/>
                </a:moveTo>
                <a:cubicBezTo>
                  <a:pt x="33" y="469"/>
                  <a:pt x="14" y="938"/>
                  <a:pt x="7" y="1452"/>
                </a:cubicBezTo>
                <a:cubicBezTo>
                  <a:pt x="0" y="1966"/>
                  <a:pt x="3" y="2525"/>
                  <a:pt x="7" y="3085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矩形 12297"/>
          <p:cNvSpPr/>
          <p:nvPr/>
        </p:nvSpPr>
        <p:spPr>
          <a:xfrm>
            <a:off x="1149985" y="6096000"/>
            <a:ext cx="1103630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100°E </a:t>
            </a:r>
          </a:p>
        </p:txBody>
      </p:sp>
      <p:sp>
        <p:nvSpPr>
          <p:cNvPr id="12296" name="矩形 12295"/>
          <p:cNvSpPr/>
          <p:nvPr/>
        </p:nvSpPr>
        <p:spPr>
          <a:xfrm>
            <a:off x="5131753" y="1456690"/>
            <a:ext cx="949960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34°N </a:t>
            </a:r>
          </a:p>
        </p:txBody>
      </p:sp>
      <p:sp>
        <p:nvSpPr>
          <p:cNvPr id="12295" name="文本框 12294"/>
          <p:cNvSpPr txBox="1"/>
          <p:nvPr/>
        </p:nvSpPr>
        <p:spPr>
          <a:xfrm>
            <a:off x="5009515" y="3989705"/>
            <a:ext cx="197358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23.5°N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2" grpId="0"/>
      <p:bldP spid="3" grpId="0"/>
      <p:bldP spid="12298" grpId="0"/>
      <p:bldP spid="12296" grpId="0"/>
      <p:bldP spid="122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E:\李燃\教师教学用书\2012人教教师用书项目\ppt\地理\d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18500" y="204788"/>
            <a:ext cx="673100" cy="5572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8" name="Group 4"/>
          <p:cNvGrpSpPr/>
          <p:nvPr/>
        </p:nvGrpSpPr>
        <p:grpSpPr>
          <a:xfrm>
            <a:off x="661988" y="1557338"/>
            <a:ext cx="7620000" cy="5006975"/>
            <a:chOff x="432" y="960"/>
            <a:chExt cx="4800" cy="3154"/>
          </a:xfrm>
        </p:grpSpPr>
        <p:pic>
          <p:nvPicPr>
            <p:cNvPr id="11269" name="Picture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2" y="960"/>
              <a:ext cx="4800" cy="31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0" name="Text Box 6"/>
            <p:cNvSpPr txBox="1"/>
            <p:nvPr/>
          </p:nvSpPr>
          <p:spPr>
            <a:xfrm>
              <a:off x="4080" y="3840"/>
              <a:ext cx="1056" cy="21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marL="342900" indent="-342900" algn="ctr" eaLnBrk="0" hangingPunct="0">
                <a:spcBef>
                  <a:spcPct val="50000"/>
                </a:spcBef>
                <a:buFont typeface="Wingdings" panose="05000000000000000000" pitchFamily="2" charset="2"/>
              </a:pPr>
              <a:r>
                <a:rPr lang="zh-CN" altLang="en-US" sz="1600" b="1" dirty="0">
                  <a:latin typeface="Times New Roman" panose="02020603050405020304" pitchFamily="18" charset="0"/>
                  <a:ea typeface="楷体_GB2312" pitchFamily="49" charset="-122"/>
                </a:rPr>
                <a:t>云南东川红土地</a:t>
              </a:r>
            </a:p>
          </p:txBody>
        </p:sp>
      </p:grpSp>
      <p:grpSp>
        <p:nvGrpSpPr>
          <p:cNvPr id="6151" name="Group 7"/>
          <p:cNvGrpSpPr/>
          <p:nvPr/>
        </p:nvGrpSpPr>
        <p:grpSpPr>
          <a:xfrm>
            <a:off x="661988" y="1557338"/>
            <a:ext cx="7620000" cy="5105400"/>
            <a:chOff x="432" y="960"/>
            <a:chExt cx="4800" cy="3107"/>
          </a:xfrm>
        </p:grpSpPr>
        <p:pic>
          <p:nvPicPr>
            <p:cNvPr id="11272" name="Picture 8" descr="虎跳峡"/>
            <p:cNvPicPr>
              <a:picLocks noChangeAspect="1"/>
            </p:cNvPicPr>
            <p:nvPr/>
          </p:nvPicPr>
          <p:blipFill>
            <a:blip r:embed="rId4" cstate="print"/>
            <a:srcRect t="8554"/>
            <a:stretch>
              <a:fillRect/>
            </a:stretch>
          </p:blipFill>
          <p:spPr>
            <a:xfrm>
              <a:off x="432" y="960"/>
              <a:ext cx="4800" cy="31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3" name="Text Box 9"/>
            <p:cNvSpPr txBox="1"/>
            <p:nvPr/>
          </p:nvSpPr>
          <p:spPr>
            <a:xfrm>
              <a:off x="480" y="3800"/>
              <a:ext cx="1056" cy="20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marL="342900" indent="-342900" algn="ctr" eaLnBrk="0" hangingPunct="0">
                <a:spcBef>
                  <a:spcPct val="50000"/>
                </a:spcBef>
                <a:buFont typeface="Wingdings" panose="05000000000000000000" pitchFamily="2" charset="2"/>
              </a:pPr>
              <a:r>
                <a:rPr lang="zh-CN" altLang="en-US" sz="1600" b="1" dirty="0">
                  <a:latin typeface="Times New Roman" panose="02020603050405020304" pitchFamily="18" charset="0"/>
                  <a:ea typeface="楷体_GB2312" pitchFamily="49" charset="-122"/>
                </a:rPr>
                <a:t>云南丽江虎跳峡</a:t>
              </a:r>
            </a:p>
          </p:txBody>
        </p:sp>
      </p:grpSp>
      <p:grpSp>
        <p:nvGrpSpPr>
          <p:cNvPr id="6154" name="Group 10"/>
          <p:cNvGrpSpPr/>
          <p:nvPr/>
        </p:nvGrpSpPr>
        <p:grpSpPr>
          <a:xfrm>
            <a:off x="661988" y="1524000"/>
            <a:ext cx="7696200" cy="5130800"/>
            <a:chOff x="432" y="912"/>
            <a:chExt cx="4800" cy="3200"/>
          </a:xfrm>
        </p:grpSpPr>
        <p:pic>
          <p:nvPicPr>
            <p:cNvPr id="11275" name="Picture 11" descr="浙江金华的丘陵地区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2" y="912"/>
              <a:ext cx="4800" cy="32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6" name="Text Box 12"/>
            <p:cNvSpPr txBox="1"/>
            <p:nvPr/>
          </p:nvSpPr>
          <p:spPr>
            <a:xfrm>
              <a:off x="480" y="3840"/>
              <a:ext cx="1056" cy="21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marL="342900" indent="-342900" algn="ctr" eaLnBrk="0" hangingPunct="0">
                <a:spcBef>
                  <a:spcPct val="50000"/>
                </a:spcBef>
                <a:buFont typeface="Wingdings" panose="05000000000000000000" pitchFamily="2" charset="2"/>
              </a:pPr>
              <a:r>
                <a:rPr lang="zh-CN" altLang="en-US" sz="1600" b="1" dirty="0">
                  <a:latin typeface="Times New Roman" panose="02020603050405020304" pitchFamily="18" charset="0"/>
                  <a:ea typeface="楷体_GB2312" pitchFamily="49" charset="-122"/>
                </a:rPr>
                <a:t>浙江西部丘陵</a:t>
              </a:r>
            </a:p>
          </p:txBody>
        </p:sp>
      </p:grpSp>
      <p:grpSp>
        <p:nvGrpSpPr>
          <p:cNvPr id="6163" name="Group 19"/>
          <p:cNvGrpSpPr/>
          <p:nvPr/>
        </p:nvGrpSpPr>
        <p:grpSpPr>
          <a:xfrm>
            <a:off x="661988" y="1524000"/>
            <a:ext cx="7696200" cy="5167313"/>
            <a:chOff x="432" y="912"/>
            <a:chExt cx="4800" cy="3223"/>
          </a:xfrm>
        </p:grpSpPr>
        <p:pic>
          <p:nvPicPr>
            <p:cNvPr id="11278" name="Picture 20" descr="洞庭湖莲藕"/>
            <p:cNvPicPr>
              <a:picLocks noChangeAspect="1"/>
            </p:cNvPicPr>
            <p:nvPr/>
          </p:nvPicPr>
          <p:blipFill>
            <a:blip r:embed="rId6" cstate="print"/>
            <a:srcRect b="8530"/>
            <a:stretch>
              <a:fillRect/>
            </a:stretch>
          </p:blipFill>
          <p:spPr>
            <a:xfrm>
              <a:off x="432" y="912"/>
              <a:ext cx="4800" cy="32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9" name="Text Box 21"/>
            <p:cNvSpPr txBox="1"/>
            <p:nvPr/>
          </p:nvSpPr>
          <p:spPr>
            <a:xfrm>
              <a:off x="528" y="3840"/>
              <a:ext cx="1056" cy="21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marL="342900" indent="-342900" algn="ctr" eaLnBrk="0" hangingPunct="0">
                <a:spcBef>
                  <a:spcPct val="50000"/>
                </a:spcBef>
                <a:buFont typeface="Wingdings" panose="05000000000000000000" pitchFamily="2" charset="2"/>
              </a:pPr>
              <a:r>
                <a:rPr lang="zh-CN" altLang="en-US" sz="1600" b="1" dirty="0">
                  <a:latin typeface="Times New Roman" panose="02020603050405020304" pitchFamily="18" charset="0"/>
                  <a:ea typeface="楷体_GB2312" pitchFamily="49" charset="-122"/>
                </a:rPr>
                <a:t>洞庭湖成片荷花</a:t>
              </a:r>
            </a:p>
          </p:txBody>
        </p:sp>
      </p:grpSp>
      <p:grpSp>
        <p:nvGrpSpPr>
          <p:cNvPr id="6171" name="Group 27"/>
          <p:cNvGrpSpPr/>
          <p:nvPr/>
        </p:nvGrpSpPr>
        <p:grpSpPr>
          <a:xfrm>
            <a:off x="661988" y="1524000"/>
            <a:ext cx="7848600" cy="5154613"/>
            <a:chOff x="480" y="960"/>
            <a:chExt cx="4944" cy="3247"/>
          </a:xfrm>
        </p:grpSpPr>
        <p:pic>
          <p:nvPicPr>
            <p:cNvPr id="11281" name="Picture 24" descr="椰林风光"/>
            <p:cNvPicPr>
              <a:picLocks noChangeAspect="1"/>
            </p:cNvPicPr>
            <p:nvPr/>
          </p:nvPicPr>
          <p:blipFill>
            <a:blip r:embed="rId7" cstate="print"/>
            <a:srcRect l="16905" b="14069"/>
            <a:stretch>
              <a:fillRect/>
            </a:stretch>
          </p:blipFill>
          <p:spPr>
            <a:xfrm>
              <a:off x="480" y="960"/>
              <a:ext cx="4944" cy="32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2" name="Text Box 26"/>
            <p:cNvSpPr txBox="1"/>
            <p:nvPr/>
          </p:nvSpPr>
          <p:spPr>
            <a:xfrm>
              <a:off x="528" y="3984"/>
              <a:ext cx="685" cy="21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marL="342900" indent="-342900" algn="ctr" eaLnBrk="0" hangingPunct="0">
                <a:spcBef>
                  <a:spcPct val="50000"/>
                </a:spcBef>
                <a:buFont typeface="Wingdings" panose="05000000000000000000" pitchFamily="2" charset="2"/>
              </a:pPr>
              <a:r>
                <a:rPr lang="zh-CN" altLang="en-US" sz="1600" b="1" dirty="0">
                  <a:latin typeface="Times New Roman" panose="02020603050405020304" pitchFamily="18" charset="0"/>
                  <a:ea typeface="楷体_GB2312" pitchFamily="49" charset="-122"/>
                </a:rPr>
                <a:t>海南椰林</a:t>
              </a:r>
            </a:p>
          </p:txBody>
        </p:sp>
      </p:grpSp>
      <p:grpSp>
        <p:nvGrpSpPr>
          <p:cNvPr id="6174" name="Group 30"/>
          <p:cNvGrpSpPr/>
          <p:nvPr/>
        </p:nvGrpSpPr>
        <p:grpSpPr>
          <a:xfrm>
            <a:off x="650875" y="1512888"/>
            <a:ext cx="7877175" cy="5192712"/>
            <a:chOff x="410" y="953"/>
            <a:chExt cx="4962" cy="3271"/>
          </a:xfrm>
        </p:grpSpPr>
        <p:pic>
          <p:nvPicPr>
            <p:cNvPr id="11284" name="Picture 28"/>
            <p:cNvPicPr>
              <a:picLocks noChangeAspect="1"/>
            </p:cNvPicPr>
            <p:nvPr/>
          </p:nvPicPr>
          <p:blipFill>
            <a:blip r:embed="rId8" cstate="print"/>
            <a:srcRect t="1923" b="32693"/>
            <a:stretch>
              <a:fillRect/>
            </a:stretch>
          </p:blipFill>
          <p:spPr>
            <a:xfrm>
              <a:off x="410" y="953"/>
              <a:ext cx="4962" cy="3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85" name="Text Box 29"/>
            <p:cNvSpPr txBox="1"/>
            <p:nvPr/>
          </p:nvSpPr>
          <p:spPr>
            <a:xfrm>
              <a:off x="432" y="3936"/>
              <a:ext cx="8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楷体_GB2312" pitchFamily="49" charset="-122"/>
                </a:rPr>
                <a:t>元阳梯田</a:t>
              </a:r>
            </a:p>
          </p:txBody>
        </p:sp>
      </p:grpSp>
      <p:pic>
        <p:nvPicPr>
          <p:cNvPr id="6175" name="Picture 14" descr="C:\Documents and Settings\Administrator\桌面\hsy.png">
            <a:hlinkClick r:id="" action="ppaction://noaction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305800" y="6019800"/>
            <a:ext cx="628650" cy="71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76" name="Text Box 32"/>
          <p:cNvSpPr txBox="1"/>
          <p:nvPr/>
        </p:nvSpPr>
        <p:spPr>
          <a:xfrm>
            <a:off x="82550" y="76200"/>
            <a:ext cx="831850" cy="274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1200" b="1">
                <a:latin typeface="Times New Roman" panose="02020603050405020304" pitchFamily="18" charset="0"/>
                <a:ea typeface="楷体_GB2312" pitchFamily="49" charset="-122"/>
              </a:rPr>
              <a:t>                 </a:t>
            </a:r>
          </a:p>
        </p:txBody>
      </p:sp>
      <p:sp>
        <p:nvSpPr>
          <p:cNvPr id="19462" name="文本框 11274"/>
          <p:cNvSpPr txBox="1"/>
          <p:nvPr/>
        </p:nvSpPr>
        <p:spPr>
          <a:xfrm>
            <a:off x="914083" y="274638"/>
            <a:ext cx="4719637" cy="646112"/>
          </a:xfrm>
          <a:prstGeom prst="rect">
            <a:avLst/>
          </a:prstGeom>
          <a:noFill/>
          <a:ln w="5715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一、自然特征</a:t>
            </a:r>
          </a:p>
        </p:txBody>
      </p:sp>
      <p:sp>
        <p:nvSpPr>
          <p:cNvPr id="19463" name="矩形 11272"/>
          <p:cNvSpPr/>
          <p:nvPr/>
        </p:nvSpPr>
        <p:spPr>
          <a:xfrm>
            <a:off x="1004888" y="920750"/>
            <a:ext cx="1435100" cy="607695"/>
          </a:xfrm>
          <a:prstGeom prst="rect">
            <a:avLst/>
          </a:prstGeom>
          <a:noFill/>
          <a:ln w="57150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、地形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3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3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3000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3000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6" grpId="0"/>
      <p:bldP spid="6176" grpId="1"/>
      <p:bldP spid="6176" grpId="2"/>
      <p:bldP spid="6176" grpId="3"/>
      <p:bldP spid="6176" grpId="4"/>
      <p:bldP spid="6176" grpId="5"/>
      <p:bldP spid="6176" grpId="6"/>
      <p:bldP spid="6176" grpId="7"/>
      <p:bldP spid="6176" grpId="8"/>
      <p:bldP spid="6176" grpId="9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E:\李燃\教师教学用书\2012人教教师用书项目\ppt\地理\d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18500" y="204788"/>
            <a:ext cx="673100" cy="55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5" name="Picture 14" descr="C:\Documents and Settings\Administrator\桌面\hsy.png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05800" y="6019800"/>
            <a:ext cx="628650" cy="71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76" name="Text Box 32"/>
          <p:cNvSpPr txBox="1"/>
          <p:nvPr/>
        </p:nvSpPr>
        <p:spPr>
          <a:xfrm>
            <a:off x="82550" y="76200"/>
            <a:ext cx="831850" cy="274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1200" b="1">
                <a:latin typeface="Times New Roman" panose="02020603050405020304" pitchFamily="18" charset="0"/>
                <a:ea typeface="楷体_GB2312" pitchFamily="49" charset="-122"/>
              </a:rPr>
              <a:t>                 </a:t>
            </a:r>
          </a:p>
        </p:txBody>
      </p:sp>
      <p:sp>
        <p:nvSpPr>
          <p:cNvPr id="19462" name="文本框 11274"/>
          <p:cNvSpPr txBox="1"/>
          <p:nvPr/>
        </p:nvSpPr>
        <p:spPr>
          <a:xfrm>
            <a:off x="1236663" y="521018"/>
            <a:ext cx="4719637" cy="521970"/>
          </a:xfrm>
          <a:prstGeom prst="rect">
            <a:avLst/>
          </a:prstGeom>
          <a:noFill/>
          <a:ln w="5715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、地形</a:t>
            </a:r>
          </a:p>
        </p:txBody>
      </p:sp>
      <p:pic>
        <p:nvPicPr>
          <p:cNvPr id="5124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870" y="2058035"/>
            <a:ext cx="8430260" cy="4672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36980" y="1043305"/>
            <a:ext cx="32683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charset="0"/>
              <a:buChar char="ü"/>
            </a:pPr>
            <a:r>
              <a:rPr lang="zh-CN" altLang="en-US" sz="2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特点</a:t>
            </a:r>
            <a:r>
              <a:rPr lang="zh-CN" altLang="en-US" sz="2000"/>
              <a:t>：</a:t>
            </a:r>
            <a:r>
              <a:rPr lang="zh-CN" altLang="en-US" sz="2000">
                <a:solidFill>
                  <a:srgbClr val="FF0000"/>
                </a:solidFill>
              </a:rPr>
              <a:t>复杂多样</a:t>
            </a:r>
          </a:p>
          <a:p>
            <a:pPr>
              <a:buFont typeface="Wingdings" panose="05000000000000000000" charset="0"/>
            </a:pPr>
            <a:r>
              <a:rPr lang="zh-CN" altLang="en-US" sz="2000"/>
              <a:t>                 东西差异        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 rot="20160000">
            <a:off x="1122045" y="4363720"/>
            <a:ext cx="2087880" cy="64516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zh-CN" sz="3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云贵高原</a:t>
            </a:r>
          </a:p>
        </p:txBody>
      </p:sp>
      <p:sp>
        <p:nvSpPr>
          <p:cNvPr id="4" name="文本框 3"/>
          <p:cNvSpPr txBox="1"/>
          <p:nvPr/>
        </p:nvSpPr>
        <p:spPr>
          <a:xfrm rot="20160000">
            <a:off x="2172335" y="2901315"/>
            <a:ext cx="2203450" cy="64516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zh-CN" sz="3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四川盆地</a:t>
            </a:r>
          </a:p>
        </p:txBody>
      </p:sp>
      <p:sp>
        <p:nvSpPr>
          <p:cNvPr id="5" name="文本框 4"/>
          <p:cNvSpPr txBox="1"/>
          <p:nvPr/>
        </p:nvSpPr>
        <p:spPr>
          <a:xfrm rot="20160000">
            <a:off x="4905375" y="2894965"/>
            <a:ext cx="2120900" cy="39878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zh-CN" sz="2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长江中下游平原</a:t>
            </a:r>
          </a:p>
        </p:txBody>
      </p:sp>
      <p:sp>
        <p:nvSpPr>
          <p:cNvPr id="6" name="文本框 5"/>
          <p:cNvSpPr txBox="1"/>
          <p:nvPr/>
        </p:nvSpPr>
        <p:spPr>
          <a:xfrm rot="20160000">
            <a:off x="4545965" y="4363720"/>
            <a:ext cx="2087880" cy="64516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zh-CN" sz="36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东南丘陵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95265" y="1659255"/>
            <a:ext cx="272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Font typeface="Wingdings" panose="05000000000000000000" charset="0"/>
            </a:pPr>
            <a:r>
              <a:rPr lang="zh-CN" altLang="en-US" sz="2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东：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平原、低山、丘陵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48790" y="1659255"/>
            <a:ext cx="246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西：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高原、盆地</a:t>
            </a:r>
            <a:r>
              <a:rPr lang="zh-CN" altLang="en-US" sz="2000">
                <a:sym typeface="+mn-ea"/>
              </a:rPr>
              <a:t>为主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 bldLvl="0"/>
      <p:bldP spid="3" grpId="0" animBg="1"/>
      <p:bldP spid="4" grpId="0" animBg="1"/>
      <p:bldP spid="5" grpId="0" bldLvl="0" animBg="1"/>
      <p:bldP spid="6" grpId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/>
          <p:nvPr/>
        </p:nvSpPr>
        <p:spPr>
          <a:xfrm>
            <a:off x="6438900" y="1697990"/>
            <a:ext cx="2209800" cy="1340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buFont typeface="Wingdings" panose="05000000000000000000" charset="0"/>
            </a:pPr>
            <a:r>
              <a:rPr lang="zh-CN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指出下列地形区名称：</a:t>
            </a:r>
            <a:endParaRPr lang="en-US" altLang="zh-CN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Garamond" pitchFamily="18" charset="0"/>
              <a:ea typeface="楷体_GB2312" pitchFamily="49" charset="-122"/>
            </a:endParaRPr>
          </a:p>
          <a:p>
            <a:pPr algn="ctr" eaLnBrk="0" hangingPunct="0">
              <a:lnSpc>
                <a:spcPct val="40000"/>
              </a:lnSpc>
              <a:spcBef>
                <a:spcPct val="50000"/>
              </a:spcBef>
            </a:pPr>
            <a:r>
              <a:rPr lang="en-US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NOKPQR</a:t>
            </a:r>
          </a:p>
        </p:txBody>
      </p:sp>
      <p:sp>
        <p:nvSpPr>
          <p:cNvPr id="23558" name="Text Box 6"/>
          <p:cNvSpPr txBox="1"/>
          <p:nvPr/>
        </p:nvSpPr>
        <p:spPr>
          <a:xfrm>
            <a:off x="6553200" y="3560128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O</a:t>
            </a:r>
            <a:r>
              <a:rPr lang="zh-CN" alt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云贵高原</a:t>
            </a:r>
          </a:p>
        </p:txBody>
      </p:sp>
      <p:sp>
        <p:nvSpPr>
          <p:cNvPr id="23559" name="Text Box 7"/>
          <p:cNvSpPr txBox="1"/>
          <p:nvPr/>
        </p:nvSpPr>
        <p:spPr>
          <a:xfrm>
            <a:off x="6750050" y="4604385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P</a:t>
            </a:r>
            <a:r>
              <a:rPr lang="zh-CN" alt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东南丘陵</a:t>
            </a:r>
          </a:p>
        </p:txBody>
      </p:sp>
      <p:sp>
        <p:nvSpPr>
          <p:cNvPr id="23560" name="Text Box 8"/>
          <p:cNvSpPr txBox="1"/>
          <p:nvPr/>
        </p:nvSpPr>
        <p:spPr>
          <a:xfrm>
            <a:off x="6439535" y="5126355"/>
            <a:ext cx="2482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Q</a:t>
            </a:r>
            <a:r>
              <a:rPr lang="zh-CN" alt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长江三角洲</a:t>
            </a:r>
          </a:p>
        </p:txBody>
      </p:sp>
      <p:sp>
        <p:nvSpPr>
          <p:cNvPr id="23561" name="Text Box 9"/>
          <p:cNvSpPr txBox="1"/>
          <p:nvPr/>
        </p:nvSpPr>
        <p:spPr>
          <a:xfrm>
            <a:off x="6499225" y="5648325"/>
            <a:ext cx="2482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R</a:t>
            </a:r>
            <a:r>
              <a:rPr lang="zh-CN" alt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珠江三角洲</a:t>
            </a:r>
          </a:p>
        </p:txBody>
      </p:sp>
      <p:pic>
        <p:nvPicPr>
          <p:cNvPr id="12296" name="Picture 10" descr="南方地区地形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965" y="1586548"/>
            <a:ext cx="6000750" cy="491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7" name="Text Box 9"/>
          <p:cNvSpPr txBox="1"/>
          <p:nvPr/>
        </p:nvSpPr>
        <p:spPr>
          <a:xfrm>
            <a:off x="6102350" y="4082415"/>
            <a:ext cx="31559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K</a:t>
            </a:r>
            <a:r>
              <a:rPr lang="zh-CN" alt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</a:rPr>
              <a:t>长江中下游平原</a:t>
            </a:r>
          </a:p>
        </p:txBody>
      </p:sp>
      <p:sp>
        <p:nvSpPr>
          <p:cNvPr id="5" name="矩形 4"/>
          <p:cNvSpPr/>
          <p:nvPr/>
        </p:nvSpPr>
        <p:spPr>
          <a:xfrm>
            <a:off x="2644140" y="19304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/>
            <a:r>
              <a:rPr lang="zh-CN" altLang="en-US" sz="7200" b="1" strike="noStrike" noProof="1">
                <a:ln>
                  <a:solidFill>
                    <a:sysClr val="windowText" lastClr="000000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charset="-122"/>
                <a:ea typeface="楷体" panose="02010609060101010101" charset="-122"/>
                <a:cs typeface="+mn-cs"/>
              </a:rPr>
              <a:t>巩固训练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94475" y="3038475"/>
            <a:ext cx="18992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  <a:sym typeface="+mn-ea"/>
              </a:rPr>
              <a:t>N</a:t>
            </a:r>
            <a:r>
              <a:rPr lang="zh-CN" altLang="en-US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Garamond" pitchFamily="18" charset="0"/>
                <a:ea typeface="楷体_GB2312" pitchFamily="49" charset="-122"/>
                <a:sym typeface="+mn-ea"/>
              </a:rPr>
              <a:t>四川盆地</a:t>
            </a:r>
            <a:endParaRPr lang="zh-CN" altLang="en-US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Garamond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  <p:bldP spid="23560" grpId="0"/>
      <p:bldP spid="23561" grpId="0"/>
      <p:bldP spid="2253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0"/>
          <p:cNvSpPr>
            <a:spLocks noChangeArrowheads="1"/>
          </p:cNvSpPr>
          <p:nvPr/>
        </p:nvSpPr>
        <p:spPr bwMode="auto">
          <a:xfrm>
            <a:off x="220345" y="2653665"/>
            <a:ext cx="3669030" cy="27228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1" lang="zh-CN" altLang="en-US" sz="2400" b="0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河流水文特征：</a:t>
            </a:r>
            <a:endParaRPr kumimoji="1" lang="zh-CN" altLang="en-US" sz="1600" b="0" i="0" u="none" strike="noStrike" kern="1200" cap="none" spc="0" normalizeH="0" baseline="0" noProof="0" dirty="0" smtClean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1" lang="zh-CN" altLang="en-US" sz="2000" i="0" u="none" strike="noStrike" kern="1200" cap="none" spc="0" normalizeH="0" baseline="0" noProof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水量大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1" lang="zh-CN" altLang="en-US" sz="2000" i="0" u="none" strike="noStrike" kern="1200" cap="none" spc="0" normalizeH="0" baseline="0" noProof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汛期长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1" lang="zh-CN" altLang="en-US" sz="2000" i="0" u="none" strike="noStrike" kern="1200" cap="none" spc="0" normalizeH="0" baseline="0" noProof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含沙量小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1" lang="zh-CN" altLang="en-US" sz="2000" i="0" u="none" strike="noStrike" kern="1200" cap="none" spc="0" normalizeH="0" baseline="0" noProof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无结冰期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defRPr/>
            </a:pPr>
            <a:r>
              <a:rPr kumimoji="1" lang="zh-CN" altLang="en-US" sz="1800" i="0" u="none" strike="noStrike" kern="1200" cap="none" spc="0" normalizeH="0" baseline="0" noProof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水能资源丰富，下游航运价值较高</a:t>
            </a:r>
          </a:p>
        </p:txBody>
      </p:sp>
      <p:sp>
        <p:nvSpPr>
          <p:cNvPr id="21506" name="Rectangle 39"/>
          <p:cNvSpPr/>
          <p:nvPr/>
        </p:nvSpPr>
        <p:spPr>
          <a:xfrm>
            <a:off x="219075" y="386715"/>
            <a:ext cx="3557905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河湖特征</a:t>
            </a:r>
          </a:p>
        </p:txBody>
      </p:sp>
      <p:sp>
        <p:nvSpPr>
          <p:cNvPr id="3" name="Rectangle 38"/>
          <p:cNvSpPr>
            <a:spLocks noChangeArrowheads="1"/>
          </p:cNvSpPr>
          <p:nvPr/>
        </p:nvSpPr>
        <p:spPr bwMode="auto">
          <a:xfrm>
            <a:off x="220345" y="1412558"/>
            <a:ext cx="3556635" cy="9220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  <a:defRPr/>
            </a:pPr>
            <a:r>
              <a:rPr kumimoji="1" lang="zh-CN" altLang="en-US" sz="2400" b="0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主要河流：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长江、钱塘江、珠江等</a:t>
            </a:r>
          </a:p>
        </p:txBody>
      </p:sp>
      <p:pic>
        <p:nvPicPr>
          <p:cNvPr id="45058" name="Picture 4" descr="丽江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6980" y="386715"/>
            <a:ext cx="5339715" cy="6084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42"/>
          <p:cNvSpPr>
            <a:spLocks noChangeArrowheads="1"/>
          </p:cNvSpPr>
          <p:nvPr/>
        </p:nvSpPr>
        <p:spPr bwMode="auto">
          <a:xfrm>
            <a:off x="220345" y="5641658"/>
            <a:ext cx="8896350" cy="8293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charset="0"/>
              <a:buChar char="Ø"/>
              <a:defRPr/>
            </a:pPr>
            <a:r>
              <a:rPr kumimoji="1" lang="zh-CN" altLang="en-US" sz="2400" b="0" i="0" u="none" strike="noStrike" kern="1200" cap="none" spc="0" normalizeH="0" baseline="0" noProof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主要湖泊：</a:t>
            </a:r>
          </a:p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charset="0"/>
              <a:defRPr/>
            </a:pPr>
            <a:r>
              <a:rPr kumimoji="1" lang="zh-CN" altLang="en-US" sz="2400" b="0" i="0" u="none" strike="noStrike" kern="1200" cap="none" spc="0" normalizeH="0" baseline="0" noProof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鄱阳湖（我国最大淡水湖）、洞庭湖、太湖、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9" name="图片 25601" descr="x19"/>
          <p:cNvPicPr>
            <a:picLocks noChangeAspect="1"/>
          </p:cNvPicPr>
          <p:nvPr/>
        </p:nvPicPr>
        <p:blipFill>
          <a:blip r:embed="rId2" cstate="print"/>
          <a:srcRect b="9344"/>
          <a:stretch>
            <a:fillRect/>
          </a:stretch>
        </p:blipFill>
        <p:spPr>
          <a:xfrm>
            <a:off x="4585335" y="1659255"/>
            <a:ext cx="3714115" cy="3411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20483"/>
          <p:cNvSpPr/>
          <p:nvPr/>
        </p:nvSpPr>
        <p:spPr>
          <a:xfrm>
            <a:off x="266700" y="376873"/>
            <a:ext cx="6264275" cy="64516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fontAlgn="base">
              <a:buClr>
                <a:schemeClr val="bg1"/>
              </a:buClr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南方地区的气候</a:t>
            </a:r>
            <a:endParaRPr lang="zh-CN" altLang="en-US" sz="36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2892743" y="1022350"/>
            <a:ext cx="4246880" cy="58356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u="sng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亚热带、热带季风气候</a:t>
            </a:r>
          </a:p>
        </p:txBody>
      </p:sp>
      <p:sp>
        <p:nvSpPr>
          <p:cNvPr id="27652" name="文本框 20485"/>
          <p:cNvSpPr txBox="1"/>
          <p:nvPr/>
        </p:nvSpPr>
        <p:spPr>
          <a:xfrm>
            <a:off x="698500" y="1658938"/>
            <a:ext cx="23260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气候特征：</a:t>
            </a:r>
          </a:p>
        </p:txBody>
      </p:sp>
      <p:sp>
        <p:nvSpPr>
          <p:cNvPr id="20487" name="文本框 20486"/>
          <p:cNvSpPr txBox="1"/>
          <p:nvPr/>
        </p:nvSpPr>
        <p:spPr>
          <a:xfrm>
            <a:off x="609600" y="5262880"/>
            <a:ext cx="3562985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fontAlgn="base"/>
            <a:r>
              <a:rPr lang="en-US" altLang="zh-CN" sz="3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华文琥珀" pitchFamily="2" charset="-122"/>
              </a:rPr>
              <a:t>  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华文琥珀" pitchFamily="2" charset="-122"/>
              </a:rPr>
              <a:t>冬季温暖湿润         </a:t>
            </a:r>
            <a:endParaRPr lang="zh-CN" altLang="en-US" sz="36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华文琥珀" pitchFamily="2" charset="-122"/>
              <a:sym typeface="+mn-ea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4585335" y="5262880"/>
            <a:ext cx="346202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fontAlgn="base"/>
            <a:r>
              <a:rPr lang="en-US" altLang="zh-CN" sz="3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华文琥珀" pitchFamily="2" charset="-122"/>
                <a:sym typeface="+mn-ea"/>
              </a:rPr>
              <a:t> 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华文琥珀" pitchFamily="2" charset="-122"/>
                <a:sym typeface="+mn-ea"/>
              </a:rPr>
              <a:t>夏季高温多雨</a:t>
            </a:r>
          </a:p>
        </p:txBody>
      </p:sp>
      <p:sp>
        <p:nvSpPr>
          <p:cNvPr id="27655" name="矩形 20488"/>
          <p:cNvSpPr/>
          <p:nvPr/>
        </p:nvSpPr>
        <p:spPr>
          <a:xfrm>
            <a:off x="698500" y="1054100"/>
            <a:ext cx="2514600" cy="521970"/>
          </a:xfrm>
          <a:prstGeom prst="rect">
            <a:avLst/>
          </a:prstGeom>
          <a:noFill/>
          <a:ln w="57150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气候类型：</a:t>
            </a:r>
          </a:p>
        </p:txBody>
      </p:sp>
      <p:sp>
        <p:nvSpPr>
          <p:cNvPr id="5" name="矩形 4"/>
          <p:cNvSpPr/>
          <p:nvPr/>
        </p:nvSpPr>
        <p:spPr>
          <a:xfrm>
            <a:off x="1701165" y="5877560"/>
            <a:ext cx="1379855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/>
            <a:r>
              <a:rPr lang="zh-CN" altLang="en-US" sz="48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湿</a:t>
            </a:r>
          </a:p>
        </p:txBody>
      </p:sp>
      <p:pic>
        <p:nvPicPr>
          <p:cNvPr id="5125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6815" y="2181225"/>
            <a:ext cx="2860675" cy="2890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509895" y="5908040"/>
            <a:ext cx="137985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base"/>
            <a:r>
              <a:rPr lang="zh-CN" altLang="en-US" sz="4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24910" y="6108700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None/>
            </a:pPr>
            <a:r>
              <a:rPr lang="zh-CN" altLang="en-US" sz="2400" b="1" dirty="0">
                <a:solidFill>
                  <a:srgbClr val="002060"/>
                </a:solidFill>
                <a:latin typeface="宋体" panose="02010600030101010101" pitchFamily="2" charset="-122"/>
                <a:sym typeface="+mn-ea"/>
              </a:rPr>
              <a:t>雨热同期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7" grpId="0" bldLvl="0" animBg="1"/>
      <p:bldP spid="2048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i"/>
  <p:tag name="KSO_WM_UNIT_INDEX" val="1_1"/>
  <p:tag name="KSO_WM_UNIT_ID" val="diagram76_3*m_i*1_1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h_f"/>
  <p:tag name="KSO_WM_UNIT_INDEX" val="1_2_1"/>
  <p:tag name="KSO_WM_UNIT_ID" val="diagram76_3*m_h_f*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50"/>
  <p:tag name="KSO_WM_DIAGRAM_GROUP_CODE" val="m1-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i"/>
  <p:tag name="KSO_WM_UNIT_INDEX" val="1_2"/>
  <p:tag name="KSO_WM_UNIT_ID" val="diagram76_3*m_i*1_2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h_a"/>
  <p:tag name="KSO_WM_UNIT_INDEX" val="1_1_1"/>
  <p:tag name="KSO_WM_UNIT_ID" val="diagram76_3*m_h_a*1_1_1"/>
  <p:tag name="KSO_WM_UNIT_CLEAR" val="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PRESET_TEXT" val="&#10;LOREM"/>
  <p:tag name="KSO_WM_UNIT_TEXT_FILL_FORE_SCHEMECOLOR_INDEX" val="5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h_f"/>
  <p:tag name="KSO_WM_UNIT_INDEX" val="1_1_1"/>
  <p:tag name="KSO_WM_UNIT_ID" val="diagram76_3*m_h_f*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50"/>
  <p:tag name="KSO_WM_DIAGRAM_GROUP_CODE" val="m1-1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i"/>
  <p:tag name="KSO_WM_UNIT_INDEX" val="1_5"/>
  <p:tag name="KSO_WM_UNIT_ID" val="diagram76_3*m_i*1_5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h_a"/>
  <p:tag name="KSO_WM_UNIT_INDEX" val="1_4_1"/>
  <p:tag name="KSO_WM_UNIT_ID" val="diagram76_3*m_h_a*1_4_1"/>
  <p:tag name="KSO_WM_UNIT_CLEAR" val="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PRESET_TEXT" val="&#10;LOREM"/>
  <p:tag name="KSO_WM_UNIT_TEXT_FILL_FORE_SCHEMECOLOR_INDEX" val="6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h_f"/>
  <p:tag name="KSO_WM_UNIT_INDEX" val="1_4_1"/>
  <p:tag name="KSO_WM_UNIT_ID" val="diagram76_3*m_h_f*1_4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50"/>
  <p:tag name="KSO_WM_DIAGRAM_GROUP_CODE" val="m1-1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i"/>
  <p:tag name="KSO_WM_UNIT_INDEX" val="1_4"/>
  <p:tag name="KSO_WM_UNIT_ID" val="diagram76_3*m_i*1_4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h_a"/>
  <p:tag name="KSO_WM_UNIT_INDEX" val="1_3_1"/>
  <p:tag name="KSO_WM_UNIT_ID" val="diagram76_3*m_h_a*1_3_1"/>
  <p:tag name="KSO_WM_UNIT_CLEAR" val="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PRESET_TEXT" val="&#10;LOREM"/>
  <p:tag name="KSO_WM_UNIT_TEXT_FILL_FORE_SCHEMECOLOR_INDEX" val="5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h_f"/>
  <p:tag name="KSO_WM_UNIT_INDEX" val="1_3_1"/>
  <p:tag name="KSO_WM_UNIT_ID" val="diagram76_3*m_h_f*1_3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4"/>
  <p:tag name="KSO_WM_UNIT_PRESET_TEXT_LEN" val="50"/>
  <p:tag name="KSO_WM_DIAGRAM_GROUP_CODE" val="m1-1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i"/>
  <p:tag name="KSO_WM_UNIT_INDEX" val="1_3"/>
  <p:tag name="KSO_WM_UNIT_ID" val="diagram76_3*m_i*1_3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6"/>
  <p:tag name="KSO_WM_UNIT_TYPE" val="m_h_a"/>
  <p:tag name="KSO_WM_UNIT_INDEX" val="1_2_1"/>
  <p:tag name="KSO_WM_UNIT_ID" val="diagram76_3*m_h_a*1_2_1"/>
  <p:tag name="KSO_WM_UNIT_CLEAR" val="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PRESET_TEXT" val="&#10;LOREM"/>
  <p:tag name="KSO_WM_UNIT_TEXT_FILL_FORE_SCHEMECOLOR_INDEX" val="6"/>
  <p:tag name="KSO_WM_UNIT_TEXT_FILL_TYPE" val="1"/>
</p:tagLst>
</file>

<file path=ppt/theme/theme1.xml><?xml version="1.0" encoding="utf-8"?>
<a:theme xmlns:a="http://schemas.openxmlformats.org/drawingml/2006/main" name="mykonglong.taobao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875</Words>
  <Application>Microsoft Office PowerPoint</Application>
  <PresentationFormat>全屏显示(4:3)</PresentationFormat>
  <Paragraphs>133</Paragraphs>
  <Slides>13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mykonglong.taobao.com</vt:lpstr>
      <vt:lpstr>Microsoft PowerPoint 97-2003 演示</vt:lpstr>
      <vt:lpstr>第七章  南方地区 第一节自然特征</vt:lpstr>
      <vt:lpstr>幻灯片 2</vt:lpstr>
      <vt:lpstr>学习目标：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孔隆教育  http://mykonglong.taobao.com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孔隆教育  http://mykonglong.taobao.com</dc:creator>
  <cp:lastModifiedBy>Administrator</cp:lastModifiedBy>
  <cp:revision>19</cp:revision>
  <dcterms:created xsi:type="dcterms:W3CDTF">2013-09-14T14:37:00Z</dcterms:created>
  <dcterms:modified xsi:type="dcterms:W3CDTF">2023-04-12T02:49:58Z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