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317" r:id="rId3"/>
    <p:sldId id="293" r:id="rId5"/>
    <p:sldId id="264" r:id="rId6"/>
    <p:sldId id="322" r:id="rId7"/>
    <p:sldId id="333" r:id="rId8"/>
    <p:sldId id="259" r:id="rId9"/>
    <p:sldId id="321" r:id="rId10"/>
    <p:sldId id="334" r:id="rId11"/>
    <p:sldId id="274" r:id="rId12"/>
    <p:sldId id="320" r:id="rId13"/>
    <p:sldId id="299" r:id="rId14"/>
    <p:sldId id="335" r:id="rId15"/>
    <p:sldId id="313" r:id="rId16"/>
    <p:sldId id="290" r:id="rId17"/>
    <p:sldId id="319" r:id="rId18"/>
    <p:sldId id="300" r:id="rId19"/>
    <p:sldId id="336" r:id="rId20"/>
    <p:sldId id="318" r:id="rId21"/>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varScale="1">
        <p:scale>
          <a:sx n="118" d="100"/>
          <a:sy n="118" d="100"/>
        </p:scale>
        <p:origin x="590" y="67"/>
      </p:cViewPr>
      <p:guideLst>
        <p:guide orient="horz" pos="1620"/>
        <p:guide pos="29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20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5.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fld>
            <a:r>
              <a:rPr lang="zh-CN" altLang="en-US" sz="1800" b="0" dirty="0" smtClean="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Tm="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tags" Target="../tags/tag3.xml"/><Relationship Id="rId2" Type="http://schemas.microsoft.com/office/2007/relationships/media" Target="file:///C:\Users\Administrator\Desktop\&#26032;&#24314;&#25991;&#20214;&#22841;\&#25163;&#26426;&#21161;&#25163;&#27979;&#35780;.mp4" TargetMode="External"/><Relationship Id="rId1" Type="http://schemas.openxmlformats.org/officeDocument/2006/relationships/video" Target="file:///C:\Users\Administrator\Desktop\&#26032;&#24314;&#25991;&#20214;&#22841;\&#25163;&#26426;&#21161;&#25163;&#27979;&#35780;.mp4"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tags" Target="../tags/tag4.xml"/><Relationship Id="rId2" Type="http://schemas.microsoft.com/office/2007/relationships/media" Target="file:///C:\Users\Administrator\Desktop\&#26032;&#24314;&#25991;&#20214;&#22841;\&#26426;&#22120;&#29399;spot35&#24180;&#36827;&#21270;&#21490;.mp4" TargetMode="External"/><Relationship Id="rId1" Type="http://schemas.openxmlformats.org/officeDocument/2006/relationships/video" Target="file:///C:\Users\Administrator\Desktop\&#26032;&#24314;&#25991;&#20214;&#22841;\&#26426;&#22120;&#29399;spot35&#24180;&#36827;&#21270;&#21490;.mp4"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png"/><Relationship Id="rId3" Type="http://schemas.openxmlformats.org/officeDocument/2006/relationships/tags" Target="../tags/tag1.xml"/><Relationship Id="rId2" Type="http://schemas.microsoft.com/office/2007/relationships/media" Target="file:///C:\Users\Administrator\Desktop\&#26032;&#24314;&#25991;&#20214;&#22841;\1949-2021&#24180;&#31185;&#25216;&#21464;&#21270;.mp4" TargetMode="External"/><Relationship Id="rId1" Type="http://schemas.openxmlformats.org/officeDocument/2006/relationships/video" Target="file:///C:\Users\Administrator\Desktop\&#26032;&#24314;&#25991;&#20214;&#22841;\1949-2021&#24180;&#31185;&#25216;&#21464;&#21270;.mp4"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tags" Target="../tags/tag2.xml"/><Relationship Id="rId2" Type="http://schemas.microsoft.com/office/2007/relationships/media" Target="file:///C:\Users\Administrator\Desktop\&#26032;&#24314;&#25991;&#20214;&#22841;\&#20154;&#24037;&#26234;&#33021;&#21457;&#23637;&#21490;.mp4" TargetMode="External"/><Relationship Id="rId1" Type="http://schemas.openxmlformats.org/officeDocument/2006/relationships/video" Target="file:///C:\Users\Administrator\Desktop\&#26032;&#24314;&#25991;&#20214;&#22841;\&#20154;&#24037;&#26234;&#33021;&#21457;&#23637;&#21490;.mp4"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56"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437200" y="1779636"/>
            <a:ext cx="5713500"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000" b="1" dirty="0" smtClean="0">
                <a:solidFill>
                  <a:srgbClr val="FF0000"/>
                </a:solidFill>
                <a:latin typeface="微软雅黑" panose="020B0503020204020204" pitchFamily="34" charset="-122"/>
                <a:ea typeface="微软雅黑" panose="020B0503020204020204" pitchFamily="34" charset="-122"/>
              </a:rPr>
              <a:t>A</a:t>
            </a:r>
            <a:r>
              <a:rPr lang="en-US" altLang="zh-CN" sz="3000" b="1" dirty="0" smtClean="0">
                <a:solidFill>
                  <a:schemeClr val="bg1"/>
                </a:solidFill>
                <a:latin typeface="微软雅黑" panose="020B0503020204020204" pitchFamily="34" charset="-122"/>
                <a:ea typeface="微软雅黑" panose="020B0503020204020204" pitchFamily="34" charset="-122"/>
              </a:rPr>
              <a:t>rtificial </a:t>
            </a:r>
            <a:r>
              <a:rPr lang="en-US" altLang="zh-CN" sz="3000" b="1" dirty="0" smtClean="0">
                <a:solidFill>
                  <a:srgbClr val="FF0000"/>
                </a:solidFill>
                <a:latin typeface="微软雅黑" panose="020B0503020204020204" pitchFamily="34" charset="-122"/>
                <a:ea typeface="微软雅黑" panose="020B0503020204020204" pitchFamily="34" charset="-122"/>
              </a:rPr>
              <a:t>I</a:t>
            </a:r>
            <a:r>
              <a:rPr lang="en-US" altLang="zh-CN" sz="3000" b="1" dirty="0" smtClean="0">
                <a:solidFill>
                  <a:schemeClr val="bg1"/>
                </a:solidFill>
                <a:latin typeface="微软雅黑" panose="020B0503020204020204" pitchFamily="34" charset="-122"/>
                <a:ea typeface="微软雅黑" panose="020B0503020204020204" pitchFamily="34" charset="-122"/>
              </a:rPr>
              <a:t>ntelligence</a:t>
            </a:r>
            <a:endParaRPr lang="en-US" altLang="zh-CN" sz="3000" b="1" dirty="0" smtClean="0">
              <a:solidFill>
                <a:schemeClr val="bg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0" y="2338557"/>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1203668" y="2319545"/>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437656" y="699826"/>
            <a:ext cx="6993890" cy="990600"/>
          </a:xfrm>
          <a:prstGeom prst="rect">
            <a:avLst/>
          </a:prstGeom>
        </p:spPr>
        <p:txBody>
          <a:bodyPr wrap="none" lIns="68571" tIns="34285" rIns="68571" bIns="34285">
            <a:spAutoFit/>
          </a:bodyPr>
          <a:lstStyle/>
          <a:p>
            <a:pPr algn="r"/>
            <a:r>
              <a:rPr lang="zh-CN" altLang="en-US" sz="6000" b="1" dirty="0" smtClean="0">
                <a:solidFill>
                  <a:schemeClr val="bg1"/>
                </a:solidFill>
                <a:latin typeface="微软雅黑" panose="020B0503020204020204" pitchFamily="34" charset="-122"/>
                <a:ea typeface="微软雅黑" panose="020B0503020204020204" pitchFamily="34" charset="-122"/>
              </a:rPr>
              <a:t>人工智能时代的开启</a:t>
            </a:r>
            <a:endParaRPr lang="zh-CN" altLang="en-US" sz="6000" b="1" dirty="0" smtClean="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8541729" y="4515180"/>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rgbClr val="92D05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2" name="组合 51"/>
          <p:cNvGrpSpPr/>
          <p:nvPr/>
        </p:nvGrpSpPr>
        <p:grpSpPr>
          <a:xfrm>
            <a:off x="7245585" y="4515573"/>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5" name="组合 54"/>
          <p:cNvGrpSpPr/>
          <p:nvPr/>
        </p:nvGrpSpPr>
        <p:grpSpPr>
          <a:xfrm>
            <a:off x="7893657" y="4515180"/>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8" name="组合 57"/>
          <p:cNvGrpSpPr/>
          <p:nvPr/>
        </p:nvGrpSpPr>
        <p:grpSpPr>
          <a:xfrm>
            <a:off x="5949441" y="4515180"/>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1" name="组合 60"/>
          <p:cNvGrpSpPr/>
          <p:nvPr/>
        </p:nvGrpSpPr>
        <p:grpSpPr>
          <a:xfrm>
            <a:off x="6597513" y="4515180"/>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
        <p:nvSpPr>
          <p:cNvPr id="2" name="文本框 1"/>
          <p:cNvSpPr txBox="1"/>
          <p:nvPr/>
        </p:nvSpPr>
        <p:spPr>
          <a:xfrm>
            <a:off x="6290310" y="3580130"/>
            <a:ext cx="2583180" cy="922020"/>
          </a:xfrm>
          <a:prstGeom prst="rect">
            <a:avLst/>
          </a:prstGeom>
          <a:noFill/>
        </p:spPr>
        <p:txBody>
          <a:bodyPr wrap="none" rtlCol="0">
            <a:spAutoFit/>
          </a:bodyPr>
          <a:p>
            <a:pPr algn="r"/>
            <a:r>
              <a:rPr lang="zh-CN" altLang="en-US" dirty="0" smtClean="0">
                <a:solidFill>
                  <a:schemeClr val="tx1"/>
                </a:solidFill>
                <a:latin typeface="楷体" panose="02010609060101010101" charset="-122"/>
                <a:ea typeface="楷体" panose="02010609060101010101" charset="-122"/>
                <a:cs typeface="楷体" panose="02010609060101010101" charset="-122"/>
              </a:rPr>
              <a:t>兰西县星火乡第二中学</a:t>
            </a:r>
            <a:r>
              <a:rPr lang="en-US" altLang="zh-CN" dirty="0" smtClean="0">
                <a:solidFill>
                  <a:schemeClr val="tx1"/>
                </a:solidFill>
                <a:latin typeface="楷体" panose="02010609060101010101" charset="-122"/>
                <a:ea typeface="楷体" panose="02010609060101010101" charset="-122"/>
                <a:cs typeface="楷体" panose="02010609060101010101" charset="-122"/>
              </a:rPr>
              <a:t> </a:t>
            </a:r>
            <a:endParaRPr lang="en-US" altLang="zh-CN" dirty="0" smtClean="0">
              <a:solidFill>
                <a:schemeClr val="tx1"/>
              </a:solidFill>
              <a:latin typeface="楷体" panose="02010609060101010101" charset="-122"/>
              <a:ea typeface="楷体" panose="02010609060101010101" charset="-122"/>
              <a:cs typeface="楷体" panose="02010609060101010101" charset="-122"/>
            </a:endParaRPr>
          </a:p>
          <a:p>
            <a:pPr algn="r"/>
            <a:r>
              <a:rPr lang="zh-CN" altLang="en-US" dirty="0" smtClean="0">
                <a:solidFill>
                  <a:schemeClr val="tx1"/>
                </a:solidFill>
                <a:latin typeface="楷体" panose="02010609060101010101" charset="-122"/>
                <a:ea typeface="楷体" panose="02010609060101010101" charset="-122"/>
                <a:cs typeface="楷体" panose="02010609060101010101" charset="-122"/>
              </a:rPr>
              <a:t>初中信息技术部</a:t>
            </a:r>
            <a:endParaRPr lang="zh-CN" altLang="en-US" dirty="0" smtClean="0">
              <a:solidFill>
                <a:schemeClr val="tx1"/>
              </a:solidFill>
              <a:latin typeface="楷体" panose="02010609060101010101" charset="-122"/>
              <a:ea typeface="楷体" panose="02010609060101010101" charset="-122"/>
              <a:cs typeface="楷体" panose="02010609060101010101" charset="-122"/>
            </a:endParaRPr>
          </a:p>
          <a:p>
            <a:pPr algn="r"/>
            <a:r>
              <a:rPr lang="zh-CN" altLang="en-US" dirty="0" smtClean="0">
                <a:solidFill>
                  <a:schemeClr val="tx1"/>
                </a:solidFill>
                <a:latin typeface="楷体" panose="02010609060101010101" charset="-122"/>
                <a:ea typeface="楷体" panose="02010609060101010101" charset="-122"/>
                <a:cs typeface="楷体" panose="02010609060101010101" charset="-122"/>
              </a:rPr>
              <a:t>张明皓</a:t>
            </a:r>
            <a:endParaRPr lang="zh-CN" altLang="en-US" dirty="0" smtClean="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3"/>
                                        </p:tgtEl>
                                        <p:attrNameLst>
                                          <p:attrName>ppt_y</p:attrName>
                                        </p:attrNameLst>
                                      </p:cBhvr>
                                      <p:tavLst>
                                        <p:tav tm="0">
                                          <p:val>
                                            <p:strVal val="#ppt_y"/>
                                          </p:val>
                                        </p:tav>
                                        <p:tav tm="100000">
                                          <p:val>
                                            <p:strVal val="#ppt_y"/>
                                          </p:val>
                                        </p:tav>
                                      </p:tavLst>
                                    </p:anim>
                                    <p:anim calcmode="lin" valueType="num">
                                      <p:cBhvr>
                                        <p:cTn id="1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3"/>
                                        </p:tgtEl>
                                      </p:cBhvr>
                                    </p:animEffect>
                                  </p:childTnLst>
                                </p:cTn>
                              </p:par>
                            </p:childTnLst>
                          </p:cTn>
                        </p:par>
                        <p:par>
                          <p:cTn id="18" fill="hold">
                            <p:stCondLst>
                              <p:cond delay="2599"/>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1000"/>
                                        <p:tgtEl>
                                          <p:spTgt spid="46"/>
                                        </p:tgtEl>
                                      </p:cBhvr>
                                    </p:animEffect>
                                  </p:childTnLst>
                                </p:cTn>
                              </p:par>
                            </p:childTnLst>
                          </p:cTn>
                        </p:par>
                        <p:par>
                          <p:cTn id="22" fill="hold">
                            <p:stCondLst>
                              <p:cond delay="3599"/>
                            </p:stCondLst>
                            <p:childTnLst>
                              <p:par>
                                <p:cTn id="23" presetID="53" presetClass="entr" presetSubtype="16" fill="hold" grpId="0" nodeType="afterEffect">
                                  <p:stCondLst>
                                    <p:cond delay="0"/>
                                  </p:stCondLst>
                                  <p:iterate type="lt">
                                    <p:tmPct val="7000"/>
                                  </p:iterate>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par>
                          <p:cTn id="28" fill="hold">
                            <p:stCondLst>
                              <p:cond delay="4099"/>
                            </p:stCondLst>
                            <p:childTnLst>
                              <p:par>
                                <p:cTn id="29" presetID="53" presetClass="entr" presetSubtype="16"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nodeType="withEffect">
                                  <p:stCondLst>
                                    <p:cond delay="200"/>
                                  </p:stCondLst>
                                  <p:childTnLst>
                                    <p:set>
                                      <p:cBhvr>
                                        <p:cTn id="35" dur="1" fill="hold">
                                          <p:stCondLst>
                                            <p:cond delay="0"/>
                                          </p:stCondLst>
                                        </p:cTn>
                                        <p:tgtEl>
                                          <p:spTgt spid="61"/>
                                        </p:tgtEl>
                                        <p:attrNameLst>
                                          <p:attrName>style.visibility</p:attrName>
                                        </p:attrNameLst>
                                      </p:cBhvr>
                                      <p:to>
                                        <p:strVal val="visible"/>
                                      </p:to>
                                    </p:set>
                                    <p:anim calcmode="lin" valueType="num">
                                      <p:cBhvr>
                                        <p:cTn id="36" dur="500" fill="hold"/>
                                        <p:tgtEl>
                                          <p:spTgt spid="61"/>
                                        </p:tgtEl>
                                        <p:attrNameLst>
                                          <p:attrName>ppt_w</p:attrName>
                                        </p:attrNameLst>
                                      </p:cBhvr>
                                      <p:tavLst>
                                        <p:tav tm="0">
                                          <p:val>
                                            <p:fltVal val="0"/>
                                          </p:val>
                                        </p:tav>
                                        <p:tav tm="100000">
                                          <p:val>
                                            <p:strVal val="#ppt_w"/>
                                          </p:val>
                                        </p:tav>
                                      </p:tavLst>
                                    </p:anim>
                                    <p:anim calcmode="lin" valueType="num">
                                      <p:cBhvr>
                                        <p:cTn id="37" dur="500" fill="hold"/>
                                        <p:tgtEl>
                                          <p:spTgt spid="61"/>
                                        </p:tgtEl>
                                        <p:attrNameLst>
                                          <p:attrName>ppt_h</p:attrName>
                                        </p:attrNameLst>
                                      </p:cBhvr>
                                      <p:tavLst>
                                        <p:tav tm="0">
                                          <p:val>
                                            <p:fltVal val="0"/>
                                          </p:val>
                                        </p:tav>
                                        <p:tav tm="100000">
                                          <p:val>
                                            <p:strVal val="#ppt_h"/>
                                          </p:val>
                                        </p:tav>
                                      </p:tavLst>
                                    </p:anim>
                                    <p:animEffect transition="in" filter="fade">
                                      <p:cBhvr>
                                        <p:cTn id="38" dur="500"/>
                                        <p:tgtEl>
                                          <p:spTgt spid="61"/>
                                        </p:tgtEl>
                                      </p:cBhvr>
                                    </p:animEffect>
                                  </p:childTnLst>
                                </p:cTn>
                              </p:par>
                              <p:par>
                                <p:cTn id="39" presetID="53" presetClass="entr" presetSubtype="16" fill="hold" nodeType="withEffect">
                                  <p:stCondLst>
                                    <p:cond delay="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nodeType="withEffect">
                                  <p:stCondLst>
                                    <p:cond delay="60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par>
                                <p:cTn id="49" presetID="53" presetClass="entr" presetSubtype="16" fill="hold" nodeType="withEffect">
                                  <p:stCondLst>
                                    <p:cond delay="8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ppt_x"/>
                                          </p:val>
                                        </p:tav>
                                        <p:tav tm="100000">
                                          <p:val>
                                            <p:strVal val="#ppt_x"/>
                                          </p:val>
                                        </p:tav>
                                      </p:tavLst>
                                    </p:anim>
                                    <p:anim calcmode="lin" valueType="num">
                                      <p:cBhvr additive="base">
                                        <p:cTn id="5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4" grpId="0"/>
      <p:bldP spid="48" grpId="0"/>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03</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556282" y="2392599"/>
            <a:ext cx="4094480" cy="521970"/>
          </a:xfrm>
          <a:prstGeom prst="rect">
            <a:avLst/>
          </a:prstGeom>
          <a:noFill/>
        </p:spPr>
        <p:txBody>
          <a:bodyPr wrap="none" rtlCol="0">
            <a:spAutoFit/>
          </a:bodyPr>
          <a:lstStyle/>
          <a:p>
            <a:pPr algn="l"/>
            <a:r>
              <a:rPr lang="zh-CN" altLang="en-GB"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对比不同手机助手的特点</a:t>
            </a:r>
            <a:endParaRPr lang="zh-CN" altLang="en-GB"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5" y="200025"/>
            <a:ext cx="294132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对比不同手机助手的特点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84555"/>
          </a:xfrm>
          <a:prstGeom prst="rect">
            <a:avLst/>
          </a:prstGeom>
          <a:noFill/>
        </p:spPr>
        <p:txBody>
          <a:bodyPr wrap="square" lIns="0" tIns="0" rIns="0" bIns="0" rtlCol="0">
            <a:spAutoFit/>
          </a:bodyPr>
          <a:lstStyle/>
          <a:p>
            <a:pPr algn="just">
              <a:lnSpc>
                <a:spcPct val="120000"/>
              </a:lnSpc>
            </a:pPr>
            <a:r>
              <a:rPr sz="1200" dirty="0">
                <a:solidFill>
                  <a:schemeClr val="tx1">
                    <a:lumMod val="75000"/>
                    <a:lumOff val="25000"/>
                  </a:schemeClr>
                </a:solidFill>
                <a:latin typeface="微软雅黑" panose="020B0503020204020204" pitchFamily="34" charset="-122"/>
                <a:ea typeface="微软雅黑" panose="020B0503020204020204" pitchFamily="34" charset="-122"/>
              </a:rPr>
              <a:t>智能手机之所以“智能”，是因为其搭载了一个“智能系统”，当然，这是一种相对传统的认知。在今天，智能手机的“智能”有了更宽泛的意义，这里的“智能”不再仅仅局限于系统，而是将智能概念延伸出来，通过融合多种硬件解决方案，形成一套完整的智能解决方案，这个方案被称之为人工智能。</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254446"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sz="1800" b="1" dirty="0"/>
              <a:t>苹</a:t>
            </a:r>
            <a:r>
              <a:rPr lang="en-US" altLang="zh-CN" sz="1800" b="1" dirty="0"/>
              <a:t> </a:t>
            </a:r>
            <a:r>
              <a:rPr lang="zh-CN" sz="1800" b="1" dirty="0"/>
              <a:t>果</a:t>
            </a:r>
            <a:endParaRPr lang="zh-CN" sz="1800" b="1" dirty="0"/>
          </a:p>
        </p:txBody>
      </p:sp>
      <p:sp>
        <p:nvSpPr>
          <p:cNvPr id="44"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6"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60400"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800" b="1" dirty="0"/>
              <a:t>Google</a:t>
            </a:r>
            <a:endParaRPr lang="en-US" altLang="zh-CN" sz="1800" b="1" dirty="0"/>
          </a:p>
        </p:txBody>
      </p:sp>
      <p:sp>
        <p:nvSpPr>
          <p:cNvPr id="48" name="TextBox 47"/>
          <p:cNvSpPr txBox="1"/>
          <p:nvPr/>
        </p:nvSpPr>
        <p:spPr>
          <a:xfrm>
            <a:off x="4860569"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sz="1800" b="1" dirty="0"/>
              <a:t>华</a:t>
            </a:r>
            <a:r>
              <a:rPr lang="en-US" altLang="zh-CN" sz="1800" b="1" dirty="0"/>
              <a:t> </a:t>
            </a:r>
            <a:r>
              <a:rPr lang="zh-CN" sz="1800" b="1" dirty="0"/>
              <a:t>为</a:t>
            </a:r>
            <a:endParaRPr lang="zh-CN" sz="1800" b="1" dirty="0"/>
          </a:p>
        </p:txBody>
      </p:sp>
      <p:sp>
        <p:nvSpPr>
          <p:cNvPr id="49" name="TextBox 48"/>
          <p:cNvSpPr txBox="1"/>
          <p:nvPr/>
        </p:nvSpPr>
        <p:spPr>
          <a:xfrm>
            <a:off x="6443826"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sz="1800" b="1" dirty="0"/>
              <a:t>小</a:t>
            </a:r>
            <a:r>
              <a:rPr lang="en-US" altLang="zh-CN" sz="1800" b="1" dirty="0"/>
              <a:t> </a:t>
            </a:r>
            <a:r>
              <a:rPr lang="zh-CN" sz="1800" b="1" dirty="0"/>
              <a:t>米</a:t>
            </a:r>
            <a:endParaRPr lang="zh-CN" sz="1800" b="1" dirty="0"/>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手机助手测评">
            <a:hlinkClick r:id="" action="ppaction://media"/>
          </p:cNvPr>
          <p:cNvPicPr/>
          <p:nvPr>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0" y="0"/>
            <a:ext cx="9144000" cy="5143500"/>
          </a:xfrm>
          <a:prstGeom prst="rect">
            <a:avLst/>
          </a:prstGeom>
        </p:spPr>
      </p:pic>
    </p:spTree>
  </p:cSld>
  <p:clrMapOvr>
    <a:masterClrMapping/>
  </p:clrMapOvr>
  <p:transition spd="slow" advTm="0">
    <p:cover/>
  </p:transition>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12900" cy="156845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04</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897912" y="2392599"/>
            <a:ext cx="3383280" cy="645160"/>
          </a:xfrm>
          <a:prstGeom prst="rect">
            <a:avLst/>
          </a:prstGeom>
          <a:noFill/>
        </p:spPr>
        <p:txBody>
          <a:bodyPr wrap="none" rtlCol="0">
            <a:spAutoFit/>
          </a:bodyPr>
          <a:lstStyle/>
          <a:p>
            <a:pPr algn="l"/>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人工智能</a:t>
            </a:r>
            <a:r>
              <a:rPr lang="zh-CN" altLang="en-US" sz="3600" b="1" dirty="0">
                <a:solidFill>
                  <a:srgbClr val="FF0000"/>
                </a:solidFill>
                <a:latin typeface="微软雅黑" panose="020B0503020204020204" pitchFamily="34" charset="-122"/>
                <a:ea typeface="微软雅黑" panose="020B0503020204020204" pitchFamily="34" charset="-122"/>
                <a:sym typeface="+mn-ea"/>
              </a:rPr>
              <a:t>利</a:t>
            </a:r>
            <a:r>
              <a:rPr lang="zh-CN" altLang="en-US" sz="3600" b="1" dirty="0">
                <a:solidFill>
                  <a:schemeClr val="tx1"/>
                </a:solidFill>
                <a:latin typeface="微软雅黑" panose="020B0503020204020204" pitchFamily="34" charset="-122"/>
                <a:ea typeface="微软雅黑" panose="020B0503020204020204" pitchFamily="34" charset="-122"/>
                <a:sym typeface="+mn-ea"/>
              </a:rPr>
              <a:t>与</a:t>
            </a:r>
            <a:r>
              <a:rPr lang="zh-CN" altLang="en-US" sz="3600" b="1" dirty="0">
                <a:solidFill>
                  <a:srgbClr val="FF0000"/>
                </a:solidFill>
                <a:latin typeface="微软雅黑" panose="020B0503020204020204" pitchFamily="34" charset="-122"/>
                <a:ea typeface="微软雅黑" panose="020B0503020204020204" pitchFamily="34" charset="-122"/>
                <a:sym typeface="+mn-ea"/>
              </a:rPr>
              <a:t>弊</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b="1" dirty="0">
                <a:solidFill>
                  <a:schemeClr val="tx1">
                    <a:lumMod val="75000"/>
                    <a:lumOff val="25000"/>
                  </a:schemeClr>
                </a:solidFill>
                <a:latin typeface="微软雅黑" panose="020B0503020204020204" pitchFamily="34" charset="-122"/>
                <a:ea typeface="微软雅黑" panose="020B0503020204020204" pitchFamily="34" charset="-122"/>
              </a:rPr>
              <a:t>人工智能利与弊</a:t>
            </a:r>
            <a:endParaRPr 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145" y="1059815"/>
            <a:ext cx="2998470" cy="2908935"/>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smtClean="0">
                <a:solidFill>
                  <a:schemeClr val="tx1">
                    <a:lumMod val="75000"/>
                    <a:lumOff val="25000"/>
                  </a:schemeClr>
                </a:solidFill>
              </a:rPr>
              <a:t>观点一：</a:t>
            </a:r>
            <a:r>
              <a:rPr sz="1200" b="1" dirty="0">
                <a:solidFill>
                  <a:schemeClr val="tx1">
                    <a:lumMod val="75000"/>
                    <a:lumOff val="25000"/>
                  </a:schemeClr>
                </a:solidFill>
              </a:rPr>
              <a:t>人工智能让人类生活更美好</a:t>
            </a:r>
            <a:endParaRPr sz="1200" b="1" dirty="0">
              <a:solidFill>
                <a:schemeClr val="tx1">
                  <a:lumMod val="75000"/>
                  <a:lumOff val="25000"/>
                </a:schemeClr>
              </a:solidFill>
            </a:endParaRPr>
          </a:p>
        </p:txBody>
      </p:sp>
      <p:sp>
        <p:nvSpPr>
          <p:cNvPr id="8" name="TextBox 7"/>
          <p:cNvSpPr txBox="1"/>
          <p:nvPr/>
        </p:nvSpPr>
        <p:spPr>
          <a:xfrm>
            <a:off x="1507783" y="1405854"/>
            <a:ext cx="1699107" cy="245745"/>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利</a:t>
            </a:r>
            <a:endParaRPr lang="zh-CN" altLang="en-US" sz="1600" dirty="0">
              <a:solidFill>
                <a:schemeClr val="bg1"/>
              </a:solidFill>
            </a:endParaRPr>
          </a:p>
        </p:txBody>
      </p:sp>
      <p:sp>
        <p:nvSpPr>
          <p:cNvPr id="9" name="TextBox 8"/>
          <p:cNvSpPr txBox="1"/>
          <p:nvPr/>
        </p:nvSpPr>
        <p:spPr>
          <a:xfrm>
            <a:off x="1575042" y="2841005"/>
            <a:ext cx="2520280"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sz="1200" b="1" dirty="0">
                <a:solidFill>
                  <a:schemeClr val="tx1">
                    <a:lumMod val="75000"/>
                    <a:lumOff val="25000"/>
                  </a:schemeClr>
                </a:solidFill>
              </a:rPr>
              <a:t>人工智能推动社会进步</a:t>
            </a:r>
            <a:endParaRPr sz="1200" b="1" dirty="0">
              <a:solidFill>
                <a:schemeClr val="tx1">
                  <a:lumMod val="75000"/>
                  <a:lumOff val="25000"/>
                </a:schemeClr>
              </a:solidFill>
            </a:endParaRPr>
          </a:p>
        </p:txBody>
      </p:sp>
      <p:sp>
        <p:nvSpPr>
          <p:cNvPr id="10" name="TextBox 9"/>
          <p:cNvSpPr txBox="1"/>
          <p:nvPr/>
        </p:nvSpPr>
        <p:spPr>
          <a:xfrm>
            <a:off x="1575042" y="3705101"/>
            <a:ext cx="2520280"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350" y="1059815"/>
            <a:ext cx="3007995" cy="2908935"/>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smtClean="0">
                <a:solidFill>
                  <a:schemeClr val="tx1">
                    <a:lumMod val="75000"/>
                    <a:lumOff val="25000"/>
                  </a:schemeClr>
                </a:solidFill>
              </a:rPr>
              <a:t>结论一：人才分化，贫富差距弊端</a:t>
            </a:r>
            <a:endParaRPr lang="zh-CN" altLang="en-US" sz="1200" b="1" dirty="0" smtClean="0">
              <a:solidFill>
                <a:schemeClr val="tx1">
                  <a:lumMod val="75000"/>
                  <a:lumOff val="25000"/>
                </a:schemeClr>
              </a:solidFill>
            </a:endParaRPr>
          </a:p>
        </p:txBody>
      </p:sp>
      <p:sp>
        <p:nvSpPr>
          <p:cNvPr id="15" name="TextBox 14"/>
          <p:cNvSpPr txBox="1"/>
          <p:nvPr/>
        </p:nvSpPr>
        <p:spPr>
          <a:xfrm>
            <a:off x="5180191" y="1405854"/>
            <a:ext cx="1699107" cy="245745"/>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pPr algn="ctr"/>
            <a:r>
              <a:rPr lang="zh-CN" altLang="en-US" sz="1600" dirty="0">
                <a:solidFill>
                  <a:schemeClr val="bg1"/>
                </a:solidFill>
              </a:rPr>
              <a:t>弊</a:t>
            </a:r>
            <a:endParaRPr lang="zh-CN" altLang="en-US" sz="1600" dirty="0">
              <a:solidFill>
                <a:schemeClr val="bg1"/>
              </a:solidFill>
            </a:endParaRPr>
          </a:p>
        </p:txBody>
      </p:sp>
      <p:sp>
        <p:nvSpPr>
          <p:cNvPr id="16" name="TextBox 15"/>
          <p:cNvSpPr txBox="1"/>
          <p:nvPr/>
        </p:nvSpPr>
        <p:spPr>
          <a:xfrm>
            <a:off x="5247450" y="2841005"/>
            <a:ext cx="2520280"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sz="1200" b="1" dirty="0">
                <a:solidFill>
                  <a:schemeClr val="tx1">
                    <a:lumMod val="75000"/>
                    <a:lumOff val="25000"/>
                  </a:schemeClr>
                </a:solidFill>
              </a:rPr>
              <a:t>带来潜在的危险性</a:t>
            </a:r>
            <a:endParaRPr sz="1200" b="1" dirty="0">
              <a:solidFill>
                <a:schemeClr val="tx1">
                  <a:lumMod val="75000"/>
                  <a:lumOff val="25000"/>
                </a:schemeClr>
              </a:solidFill>
            </a:endParaRPr>
          </a:p>
        </p:txBody>
      </p:sp>
      <p:sp>
        <p:nvSpPr>
          <p:cNvPr id="17" name="TextBox 16"/>
          <p:cNvSpPr txBox="1"/>
          <p:nvPr/>
        </p:nvSpPr>
        <p:spPr>
          <a:xfrm>
            <a:off x="5247450" y="3705101"/>
            <a:ext cx="2520280"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endParaRPr lang="en-US" altLang="zh-CN" sz="1200" dirty="0">
              <a:solidFill>
                <a:schemeClr val="tx1">
                  <a:lumMod val="75000"/>
                  <a:lumOff val="25000"/>
                </a:schemeClr>
              </a:solidFill>
            </a:endParaRPr>
          </a:p>
        </p:txBody>
      </p:sp>
      <p:sp>
        <p:nvSpPr>
          <p:cNvPr id="2" name="文本框 1"/>
          <p:cNvSpPr txBox="1"/>
          <p:nvPr/>
        </p:nvSpPr>
        <p:spPr>
          <a:xfrm>
            <a:off x="2123440" y="4299585"/>
            <a:ext cx="4935220" cy="645160"/>
          </a:xfrm>
          <a:prstGeom prst="rect">
            <a:avLst/>
          </a:prstGeom>
          <a:noFill/>
        </p:spPr>
        <p:txBody>
          <a:bodyPr wrap="square" rtlCol="0" anchor="t">
            <a:spAutoFit/>
          </a:bodyPr>
          <a:p>
            <a:pPr algn="l"/>
            <a:r>
              <a:rPr lang="zh-CN" altLang="en-US" sz="1200" b="1" dirty="0">
                <a:solidFill>
                  <a:schemeClr val="tx1">
                    <a:lumMod val="75000"/>
                    <a:lumOff val="25000"/>
                  </a:schemeClr>
                </a:solidFill>
                <a:sym typeface="+mn-ea"/>
              </a:rPr>
              <a:t>人工智能给我们生活带来的便利现在已经有目共睹，大家看到了人工智能给生活带来的变化，让所有人都期待美好的未来，科技改变生活，城市让生活更美好。 </a:t>
            </a:r>
            <a:endParaRPr lang="zh-CN" altLang="en-US" sz="1200" b="1" dirty="0">
              <a:solidFill>
                <a:schemeClr val="tx1">
                  <a:lumMod val="75000"/>
                  <a:lumOff val="25000"/>
                </a:schemeClr>
              </a:solidFill>
              <a:sym typeface="+mn-ea"/>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0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0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0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nodeType="clickEffect">
                                  <p:stCondLst>
                                    <p:cond delay="0"/>
                                  </p:stCondLst>
                                  <p:iterate type="lt">
                                    <p:tmPct val="50000"/>
                                  </p:iterate>
                                  <p:childTnLst>
                                    <p:set>
                                      <p:cBhvr>
                                        <p:cTn id="64"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65"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67" dur="80"/>
                                        <p:tgtEl>
                                          <p:spTgt spid="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bldLvl="0" animBg="1"/>
      <p:bldP spid="6" grpId="0" animBg="1"/>
      <p:bldP spid="7" grpId="0"/>
      <p:bldP spid="8" grpId="0"/>
      <p:bldP spid="9" grpId="0"/>
      <p:bldP spid="10" grpId="0"/>
      <p:bldP spid="11" grpId="0" animBg="1"/>
      <p:bldP spid="12" grpId="0" bldLvl="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12900" cy="156845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05</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40480" cy="645160"/>
          </a:xfrm>
          <a:prstGeom prst="rect">
            <a:avLst/>
          </a:prstGeom>
          <a:noFill/>
        </p:spPr>
        <p:txBody>
          <a:bodyPr wrap="none" rtlCol="0">
            <a:spAutoFit/>
          </a:bodyPr>
          <a:lstStyle/>
          <a:p>
            <a:pPr algn="l"/>
            <a:r>
              <a:rPr lang="zh-CN" altLang="en-GB"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对人工智能的展望</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对人工智能的展望</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850265"/>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科技创新世界潮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9866" y="3579867"/>
            <a:ext cx="1463708" cy="398780"/>
          </a:xfrm>
          <a:prstGeom prst="rect">
            <a:avLst/>
          </a:prstGeom>
          <a:noFill/>
          <a:ln>
            <a:noFill/>
          </a:ln>
        </p:spPr>
        <p:txBody>
          <a:bodyPr wrap="square">
            <a:spAutoFit/>
          </a:bodyPr>
          <a:lstStyle/>
          <a:p>
            <a:pPr algn="ctr"/>
            <a:r>
              <a:rPr lang="zh-CN" sz="2000" b="1" dirty="0" smtClean="0">
                <a:solidFill>
                  <a:schemeClr val="bg1"/>
                </a:solidFill>
                <a:latin typeface="微软雅黑" panose="020B0503020204020204" pitchFamily="34" charset="-122"/>
                <a:ea typeface="微软雅黑" panose="020B0503020204020204" pitchFamily="34" charset="-122"/>
              </a:rPr>
              <a:t>展</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sz="2000" b="1" dirty="0" smtClean="0">
                <a:solidFill>
                  <a:schemeClr val="bg1"/>
                </a:solidFill>
                <a:latin typeface="微软雅黑" panose="020B0503020204020204" pitchFamily="34" charset="-122"/>
                <a:ea typeface="微软雅黑" panose="020B0503020204020204" pitchFamily="34" charset="-122"/>
              </a:rPr>
              <a:t>望</a:t>
            </a:r>
            <a:endParaRPr lang="zh-CN" sz="2000" b="1" dirty="0">
              <a:solidFill>
                <a:schemeClr val="bg1"/>
              </a:solidFill>
              <a:latin typeface="微软雅黑" panose="020B0503020204020204" pitchFamily="34" charset="-122"/>
              <a:ea typeface="微软雅黑" panose="020B0503020204020204"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850265"/>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增强人类的劳动技能</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132606" y="1275606"/>
            <a:ext cx="890944" cy="850265"/>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自动驾驶交通工具</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724128" y="1941208"/>
            <a:ext cx="890944" cy="850265"/>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人工智能与元宇宙</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548712" y="3631402"/>
            <a:ext cx="890944" cy="850265"/>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创造性人工智能</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55576" y="1059582"/>
            <a:ext cx="2913592" cy="499745"/>
            <a:chOff x="539552" y="1182027"/>
            <a:chExt cx="2913592" cy="499745"/>
          </a:xfrm>
        </p:grpSpPr>
        <p:sp>
          <p:nvSpPr>
            <p:cNvPr id="41" name="TextBox 40"/>
            <p:cNvSpPr txBox="1"/>
            <p:nvPr/>
          </p:nvSpPr>
          <p:spPr>
            <a:xfrm>
              <a:off x="728900" y="1182027"/>
              <a:ext cx="2724244" cy="49974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dirty="0"/>
                <a:t>人工智能是我们作为人类正在研究的最重要的技术之一。它对人类文明的影响将比火或电更深刻</a:t>
              </a:r>
              <a:r>
                <a:rPr lang="zh-CN" dirty="0"/>
                <a:t>。</a:t>
              </a:r>
              <a:r>
                <a:rPr lang="zh-CN" altLang="en-US" dirty="0"/>
                <a:t>。</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机器狗spot35年进化史">
            <a:hlinkClick r:id="" action="ppaction://media"/>
          </p:cNvPr>
          <p:cNvPicPr/>
          <p:nvPr>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2332355" y="0"/>
            <a:ext cx="4479290" cy="5143500"/>
          </a:xfrm>
          <a:prstGeom prst="rect">
            <a:avLst/>
          </a:prstGeom>
        </p:spPr>
      </p:pic>
    </p:spTree>
  </p:cSld>
  <p:clrMapOvr>
    <a:masterClrMapping/>
  </p:clrMapOvr>
  <p:transition spd="slow" advTm="0">
    <p:cover/>
  </p:transition>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339"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998220" y="2499995"/>
            <a:ext cx="7148195" cy="50228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r>
              <a:rPr lang="zh-CN" altLang="en-US" sz="3000" b="1" dirty="0" smtClean="0">
                <a:solidFill>
                  <a:schemeClr val="bg1"/>
                </a:solidFill>
                <a:latin typeface="楷体" panose="02010609060101010101" charset="-122"/>
                <a:ea typeface="楷体" panose="02010609060101010101" charset="-122"/>
                <a:cs typeface="楷体" panose="02010609060101010101" charset="-122"/>
              </a:rPr>
              <a:t>兰西县星火乡第二中学</a:t>
            </a:r>
            <a:r>
              <a:rPr lang="en-US" altLang="zh-CN" sz="3000" b="1" dirty="0" smtClean="0">
                <a:solidFill>
                  <a:schemeClr val="bg1"/>
                </a:solidFill>
                <a:latin typeface="楷体" panose="02010609060101010101" charset="-122"/>
                <a:ea typeface="楷体" panose="02010609060101010101" charset="-122"/>
                <a:cs typeface="楷体" panose="02010609060101010101" charset="-122"/>
              </a:rPr>
              <a:t> </a:t>
            </a:r>
            <a:r>
              <a:rPr lang="zh-CN" altLang="en-US" sz="3000" b="1" dirty="0" smtClean="0">
                <a:solidFill>
                  <a:schemeClr val="bg1"/>
                </a:solidFill>
                <a:latin typeface="楷体" panose="02010609060101010101" charset="-122"/>
                <a:ea typeface="楷体" panose="02010609060101010101" charset="-122"/>
                <a:cs typeface="楷体" panose="02010609060101010101" charset="-122"/>
              </a:rPr>
              <a:t>信息技术部出品</a:t>
            </a:r>
            <a:endParaRPr lang="zh-CN" altLang="en-US" sz="3000" b="1" dirty="0" smtClean="0">
              <a:solidFill>
                <a:schemeClr val="bg1"/>
              </a:solidFill>
              <a:latin typeface="楷体" panose="02010609060101010101" charset="-122"/>
              <a:ea typeface="楷体" panose="02010609060101010101" charset="-122"/>
              <a:cs typeface="楷体" panose="02010609060101010101" charset="-122"/>
            </a:endParaRPr>
          </a:p>
        </p:txBody>
      </p:sp>
      <p:sp>
        <p:nvSpPr>
          <p:cNvPr id="48" name="矩形 47"/>
          <p:cNvSpPr/>
          <p:nvPr/>
        </p:nvSpPr>
        <p:spPr>
          <a:xfrm>
            <a:off x="2249634" y="885255"/>
            <a:ext cx="4606290" cy="1421130"/>
          </a:xfrm>
          <a:prstGeom prst="rect">
            <a:avLst/>
          </a:prstGeom>
        </p:spPr>
        <p:txBody>
          <a:bodyPr wrap="none" lIns="68571" tIns="34285" rIns="68571" bIns="34285">
            <a:spAutoFit/>
          </a:bodyPr>
          <a:lstStyle/>
          <a:p>
            <a:pPr algn="r"/>
            <a:r>
              <a:rPr lang="zh-CN" altLang="en-US" sz="8800" dirty="0" smtClean="0">
                <a:solidFill>
                  <a:schemeClr val="bg1"/>
                </a:solidFill>
                <a:latin typeface="微软雅黑" panose="020B0503020204020204" pitchFamily="34" charset="-122"/>
                <a:ea typeface="微软雅黑" panose="020B0503020204020204" pitchFamily="34" charset="-122"/>
              </a:rPr>
              <a:t>感谢聆听</a:t>
            </a:r>
            <a:endParaRPr lang="zh-CN" altLang="en-US" sz="8800" dirty="0" smtClean="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8633370" y="462083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rgbClr val="92D05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2" name="组合 51"/>
          <p:cNvGrpSpPr/>
          <p:nvPr/>
        </p:nvGrpSpPr>
        <p:grpSpPr>
          <a:xfrm>
            <a:off x="7337226" y="462122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5" name="组合 54"/>
          <p:cNvGrpSpPr/>
          <p:nvPr/>
        </p:nvGrpSpPr>
        <p:grpSpPr>
          <a:xfrm>
            <a:off x="7985298" y="462083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8" name="组合 57"/>
          <p:cNvGrpSpPr/>
          <p:nvPr/>
        </p:nvGrpSpPr>
        <p:grpSpPr>
          <a:xfrm>
            <a:off x="6041082" y="462083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1" name="组合 60"/>
          <p:cNvGrpSpPr/>
          <p:nvPr/>
        </p:nvGrpSpPr>
        <p:grpSpPr>
          <a:xfrm>
            <a:off x="6689154" y="462083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3"/>
                                        </p:tgtEl>
                                        <p:attrNameLst>
                                          <p:attrName>ppt_y</p:attrName>
                                        </p:attrNameLst>
                                      </p:cBhvr>
                                      <p:tavLst>
                                        <p:tav tm="0">
                                          <p:val>
                                            <p:strVal val="#ppt_y"/>
                                          </p:val>
                                        </p:tav>
                                        <p:tav tm="100000">
                                          <p:val>
                                            <p:strVal val="#ppt_y"/>
                                          </p:val>
                                        </p:tav>
                                      </p:tavLst>
                                    </p:anim>
                                    <p:anim calcmode="lin" valueType="num">
                                      <p:cBhvr>
                                        <p:cTn id="1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3"/>
                                        </p:tgtEl>
                                      </p:cBhvr>
                                    </p:animEffect>
                                  </p:childTnLst>
                                </p:cTn>
                              </p:par>
                            </p:childTnLst>
                          </p:cTn>
                        </p:par>
                        <p:par>
                          <p:cTn id="18" fill="hold">
                            <p:stCondLst>
                              <p:cond delay="2349"/>
                            </p:stCondLst>
                            <p:childTnLst>
                              <p:par>
                                <p:cTn id="19" presetID="53" presetClass="entr" presetSubtype="16"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p:cTn id="21" dur="500" fill="hold"/>
                                        <p:tgtEl>
                                          <p:spTgt spid="58"/>
                                        </p:tgtEl>
                                        <p:attrNameLst>
                                          <p:attrName>ppt_w</p:attrName>
                                        </p:attrNameLst>
                                      </p:cBhvr>
                                      <p:tavLst>
                                        <p:tav tm="0">
                                          <p:val>
                                            <p:fltVal val="0"/>
                                          </p:val>
                                        </p:tav>
                                        <p:tav tm="100000">
                                          <p:val>
                                            <p:strVal val="#ppt_w"/>
                                          </p:val>
                                        </p:tav>
                                      </p:tavLst>
                                    </p:anim>
                                    <p:anim calcmode="lin" valueType="num">
                                      <p:cBhvr>
                                        <p:cTn id="22" dur="500" fill="hold"/>
                                        <p:tgtEl>
                                          <p:spTgt spid="58"/>
                                        </p:tgtEl>
                                        <p:attrNameLst>
                                          <p:attrName>ppt_h</p:attrName>
                                        </p:attrNameLst>
                                      </p:cBhvr>
                                      <p:tavLst>
                                        <p:tav tm="0">
                                          <p:val>
                                            <p:fltVal val="0"/>
                                          </p:val>
                                        </p:tav>
                                        <p:tav tm="100000">
                                          <p:val>
                                            <p:strVal val="#ppt_h"/>
                                          </p:val>
                                        </p:tav>
                                      </p:tavLst>
                                    </p:anim>
                                    <p:animEffect transition="in" filter="fade">
                                      <p:cBhvr>
                                        <p:cTn id="23" dur="500"/>
                                        <p:tgtEl>
                                          <p:spTgt spid="58"/>
                                        </p:tgtEl>
                                      </p:cBhvr>
                                    </p:animEffect>
                                  </p:childTnLst>
                                </p:cTn>
                              </p:par>
                              <p:par>
                                <p:cTn id="24" presetID="53" presetClass="entr" presetSubtype="16" fill="hold" nodeType="withEffect">
                                  <p:stCondLst>
                                    <p:cond delay="20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53" presetClass="entr" presetSubtype="16" fill="hold" nodeType="withEffect">
                                  <p:stCondLst>
                                    <p:cond delay="40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par>
                                <p:cTn id="34" presetID="53" presetClass="entr" presetSubtype="16" fill="hold" nodeType="withEffect">
                                  <p:stCondLst>
                                    <p:cond delay="6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animEffect transition="in" filter="fade">
                                      <p:cBhvr>
                                        <p:cTn id="38" dur="500"/>
                                        <p:tgtEl>
                                          <p:spTgt spid="55"/>
                                        </p:tgtEl>
                                      </p:cBhvr>
                                    </p:animEffect>
                                  </p:childTnLst>
                                </p:cTn>
                              </p:par>
                              <p:par>
                                <p:cTn id="39" presetID="53" presetClass="entr" presetSubtype="16" fill="hold" nodeType="withEffect">
                                  <p:stCondLst>
                                    <p:cond delay="80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795" y="1708150"/>
            <a:ext cx="6165850" cy="3023235"/>
          </a:xfrm>
          <a:prstGeom prst="rect">
            <a:avLst/>
          </a:prstGeom>
          <a:noFill/>
        </p:spPr>
        <p:txBody>
          <a:bodyPr wrap="square" lIns="68584" tIns="34291" rIns="68584" bIns="34291" rtlCol="0">
            <a:spAutoFit/>
          </a:bodyPr>
          <a:lstStyle/>
          <a:p>
            <a:pPr algn="just" eaLnBrk="0" hangingPunct="0">
              <a:lnSpc>
                <a:spcPct val="150000"/>
              </a:lnSpc>
            </a:pPr>
            <a:r>
              <a:rPr sz="16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微软雅黑" panose="020B0503020204020204" pitchFamily="34" charset="-122"/>
              </a:rPr>
              <a:t>人工智能是计算机科学的一个分支，它企图了解智能的实质，并生产出一种新的能以人类智能相似的方式做出反应的智能机器，该领域的研究包括机器人、语言识别、图像识别、自然语言处理和专家系统等。人工智能从诞生以来，理论和技术日益成熟，应用领域也不断扩大，可以设想，未来人工智能带来的科技产品，将会是人类智慧的“容器”。人工智能可以对人的意识、思维的信息过程的模拟。人工智能不是人的智能，但能像人那样思考、也可能超过人的智能。</a:t>
            </a:r>
            <a:endParaRPr sz="16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0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目标</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583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我们身边的科技</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583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人工智能的历史与发展</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5833"/>
            </a:xfrm>
            <a:prstGeom prst="rect">
              <a:avLst/>
            </a:prstGeom>
            <a:ln w="15875">
              <a:noFill/>
            </a:ln>
          </p:spPr>
          <p:txBody>
            <a:bodyPr wrap="square" lIns="68580" tIns="34290" rIns="68580" bIns="34290">
              <a:spAutoFit/>
            </a:bodyPr>
            <a:lstStyle/>
            <a:p>
              <a:r>
                <a:rPr lang="zh-CN" altLang="en-GB" b="1" dirty="0">
                  <a:solidFill>
                    <a:schemeClr val="tx1">
                      <a:lumMod val="75000"/>
                      <a:lumOff val="25000"/>
                    </a:schemeClr>
                  </a:solidFill>
                  <a:latin typeface="微软雅黑" panose="020B0503020204020204" pitchFamily="34" charset="-122"/>
                  <a:ea typeface="微软雅黑" panose="020B0503020204020204" pitchFamily="34" charset="-122"/>
                </a:rPr>
                <a:t>对比不同手机助手的特点</a:t>
              </a:r>
              <a:endParaRPr lang="zh-CN" altLang="en-GB"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5833"/>
            </a:xfrm>
            <a:prstGeom prst="rect">
              <a:avLst/>
            </a:prstGeom>
            <a:ln w="15875">
              <a:noFill/>
            </a:ln>
          </p:spPr>
          <p:txBody>
            <a:bodyPr wrap="square" lIns="68580" tIns="34290" rIns="68580" bIns="34290">
              <a:spAutoFit/>
            </a:bodyPr>
            <a:lstStyle/>
            <a:p>
              <a:r>
                <a:rPr lang="zh-CN" altLang="en-GB" b="1" dirty="0">
                  <a:solidFill>
                    <a:schemeClr val="tx1">
                      <a:lumMod val="75000"/>
                      <a:lumOff val="25000"/>
                    </a:schemeClr>
                  </a:solidFill>
                  <a:latin typeface="微软雅黑" panose="020B0503020204020204" pitchFamily="34" charset="-122"/>
                  <a:ea typeface="微软雅黑" panose="020B0503020204020204" pitchFamily="34" charset="-122"/>
                </a:rPr>
                <a:t>人工智能利与弊</a:t>
              </a:r>
              <a:endParaRPr lang="zh-CN" altLang="en-GB"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5833"/>
            </a:xfrm>
            <a:prstGeom prst="rect">
              <a:avLst/>
            </a:prstGeom>
            <a:ln w="15875">
              <a:noFill/>
            </a:ln>
          </p:spPr>
          <p:txBody>
            <a:bodyPr wrap="square" lIns="68580" tIns="34290" rIns="68580" bIns="34290">
              <a:spAutoFit/>
            </a:bodyPr>
            <a:lstStyle/>
            <a:p>
              <a:r>
                <a:rPr lang="zh-CN" altLang="en-GB" b="1" dirty="0">
                  <a:solidFill>
                    <a:schemeClr val="tx1">
                      <a:lumMod val="75000"/>
                      <a:lumOff val="25000"/>
                    </a:schemeClr>
                  </a:solidFill>
                  <a:latin typeface="微软雅黑" panose="020B0503020204020204" pitchFamily="34" charset="-122"/>
                  <a:ea typeface="微软雅黑" panose="020B0503020204020204" pitchFamily="34" charset="-122"/>
                </a:rPr>
                <a:t>展望人工智能</a:t>
              </a:r>
              <a:endParaRPr lang="zh-CN" altLang="en-GB"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01</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915057" y="2392599"/>
            <a:ext cx="3383280" cy="645160"/>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我们身边的科技</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1949-2021年科技变化">
            <a:hlinkClick r:id="" action="ppaction://media"/>
          </p:cNvPr>
          <p:cNvPicPr/>
          <p:nvPr>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0" y="0"/>
            <a:ext cx="9144000" cy="5143500"/>
          </a:xfrm>
          <a:prstGeom prst="rect">
            <a:avLst/>
          </a:prstGeom>
        </p:spPr>
      </p:pic>
    </p:spTree>
  </p:cSld>
  <p:clrMapOvr>
    <a:masterClrMapping/>
  </p:clrMapOvr>
  <p:transition spd="slow" advTm="0">
    <p:cover/>
  </p:transition>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身边的科技</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学</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习</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p:nvPr/>
        </p:nvSpPr>
        <p:spPr>
          <a:xfrm>
            <a:off x="150907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GB" sz="1200" b="1" dirty="0">
                <a:solidFill>
                  <a:schemeClr val="tx1">
                    <a:lumMod val="75000"/>
                    <a:lumOff val="25000"/>
                  </a:schemeClr>
                </a:solidFill>
                <a:latin typeface="微软雅黑" panose="020B0503020204020204" pitchFamily="34" charset="-122"/>
                <a:ea typeface="微软雅黑" panose="020B0503020204020204" pitchFamily="34" charset="-122"/>
              </a:rPr>
              <a:t>购</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GB" sz="1200" b="1" dirty="0">
                <a:solidFill>
                  <a:schemeClr val="tx1">
                    <a:lumMod val="75000"/>
                    <a:lumOff val="25000"/>
                  </a:schemeClr>
                </a:solidFill>
                <a:latin typeface="微软雅黑" panose="020B0503020204020204" pitchFamily="34" charset="-122"/>
                <a:ea typeface="微软雅黑" panose="020B0503020204020204" pitchFamily="34" charset="-122"/>
              </a:rPr>
              <a:t>物</a:t>
            </a:r>
            <a:endParaRPr lang="zh-CN" altLang="en-GB"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乐</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医</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疗</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sz="1200" b="1" dirty="0">
                <a:solidFill>
                  <a:schemeClr val="tx1">
                    <a:lumMod val="75000"/>
                    <a:lumOff val="25000"/>
                  </a:schemeClr>
                </a:solidFill>
                <a:latin typeface="微软雅黑" panose="020B0503020204020204" pitchFamily="34" charset="-122"/>
                <a:ea typeface="微软雅黑" panose="020B0503020204020204" pitchFamily="34" charset="-122"/>
              </a:rPr>
              <a:t>交</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sz="1200" b="1" dirty="0">
                <a:solidFill>
                  <a:schemeClr val="tx1">
                    <a:lumMod val="75000"/>
                    <a:lumOff val="25000"/>
                  </a:schemeClr>
                </a:solidFill>
                <a:latin typeface="微软雅黑" panose="020B0503020204020204" pitchFamily="34" charset="-122"/>
                <a:ea typeface="微软雅黑" panose="020B0503020204020204" pitchFamily="34" charset="-122"/>
              </a:rPr>
              <a:t>通</a:t>
            </a:r>
            <a:endParaRPr 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饮</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食</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dirty="0" smtClean="0">
                  <a:solidFill>
                    <a:schemeClr val="accent1"/>
                  </a:solidFill>
                  <a:latin typeface="微软雅黑" panose="020B0503020204020204" pitchFamily="34" charset="-122"/>
                  <a:ea typeface="微软雅黑" panose="020B0503020204020204" pitchFamily="34" charset="-122"/>
                </a:rPr>
                <a:t>我们身边发生了哪些变化</a:t>
              </a:r>
              <a:endParaRPr lang="zh-CN" sz="2000" b="1"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699"/>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199"/>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699"/>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199"/>
                            </p:stCondLst>
                            <p:childTnLst>
                              <p:par>
                                <p:cTn id="30" presetID="22" presetClass="entr" presetSubtype="2"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childTnLst>
                          </p:cTn>
                        </p:par>
                        <p:par>
                          <p:cTn id="33" fill="hold">
                            <p:stCondLst>
                              <p:cond delay="2699"/>
                            </p:stCondLst>
                            <p:childTnLst>
                              <p:par>
                                <p:cTn id="34" presetID="10" presetClass="entr" presetSubtype="0" fill="hold" grpId="0" nodeType="afterEffect">
                                  <p:stCondLst>
                                    <p:cond delay="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500"/>
                                        <p:tgtEl>
                                          <p:spTgt spid="34">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3199"/>
                            </p:stCondLst>
                            <p:childTnLst>
                              <p:par>
                                <p:cTn id="41" presetID="2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childTnLst>
                          </p:cTn>
                        </p:par>
                        <p:par>
                          <p:cTn id="44" fill="hold">
                            <p:stCondLst>
                              <p:cond delay="3699"/>
                            </p:stCondLst>
                            <p:childTnLst>
                              <p:par>
                                <p:cTn id="45" presetID="10" presetClass="entr" presetSubtype="0" fill="hold" grpId="0" nodeType="afterEffect">
                                  <p:stCondLst>
                                    <p:cond delay="0"/>
                                  </p:stCondLst>
                                  <p:childTnLst>
                                    <p:set>
                                      <p:cBhvr>
                                        <p:cTn id="46" dur="1" fill="hold">
                                          <p:stCondLst>
                                            <p:cond delay="0"/>
                                          </p:stCondLst>
                                        </p:cTn>
                                        <p:tgtEl>
                                          <p:spTgt spid="35">
                                            <p:txEl>
                                              <p:pRg st="0" end="0"/>
                                            </p:txEl>
                                          </p:spTgt>
                                        </p:tgtEl>
                                        <p:attrNameLst>
                                          <p:attrName>style.visibility</p:attrName>
                                        </p:attrNameLst>
                                      </p:cBhvr>
                                      <p:to>
                                        <p:strVal val="visible"/>
                                      </p:to>
                                    </p:set>
                                    <p:animEffect transition="in" filter="fade">
                                      <p:cBhvr>
                                        <p:cTn id="47" dur="500"/>
                                        <p:tgtEl>
                                          <p:spTgt spid="35">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4199"/>
                            </p:stCondLst>
                            <p:childTnLst>
                              <p:par>
                                <p:cTn id="52" presetID="22" presetClass="entr" presetSubtype="8"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4699"/>
                            </p:stCondLst>
                            <p:childTnLst>
                              <p:par>
                                <p:cTn id="56" presetID="10" presetClass="entr" presetSubtype="0" fill="hold" grpId="0" nodeType="afterEffect">
                                  <p:stCondLst>
                                    <p:cond delay="0"/>
                                  </p:stCondLst>
                                  <p:childTnLst>
                                    <p:set>
                                      <p:cBhvr>
                                        <p:cTn id="57" dur="1" fill="hold">
                                          <p:stCondLst>
                                            <p:cond delay="0"/>
                                          </p:stCondLst>
                                        </p:cTn>
                                        <p:tgtEl>
                                          <p:spTgt spid="36">
                                            <p:txEl>
                                              <p:pRg st="0" end="0"/>
                                            </p:txEl>
                                          </p:spTgt>
                                        </p:tgtEl>
                                        <p:attrNameLst>
                                          <p:attrName>style.visibility</p:attrName>
                                        </p:attrNameLst>
                                      </p:cBhvr>
                                      <p:to>
                                        <p:strVal val="visible"/>
                                      </p:to>
                                    </p:set>
                                    <p:animEffect transition="in" filter="fade">
                                      <p:cBhvr>
                                        <p:cTn id="58" dur="500"/>
                                        <p:tgtEl>
                                          <p:spTgt spid="36">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par>
                          <p:cTn id="62" fill="hold">
                            <p:stCondLst>
                              <p:cond delay="5199"/>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5699"/>
                            </p:stCondLst>
                            <p:childTnLst>
                              <p:par>
                                <p:cTn id="67" presetID="10" presetClass="entr" presetSubtype="0" fill="hold" grpId="0" nodeType="afterEffect">
                                  <p:stCondLst>
                                    <p:cond delay="0"/>
                                  </p:stCondLst>
                                  <p:childTnLst>
                                    <p:set>
                                      <p:cBhvr>
                                        <p:cTn id="68" dur="1" fill="hold">
                                          <p:stCondLst>
                                            <p:cond delay="0"/>
                                          </p:stCondLst>
                                        </p:cTn>
                                        <p:tgtEl>
                                          <p:spTgt spid="37">
                                            <p:txEl>
                                              <p:pRg st="0" end="0"/>
                                            </p:txEl>
                                          </p:spTgt>
                                        </p:tgtEl>
                                        <p:attrNameLst>
                                          <p:attrName>style.visibility</p:attrName>
                                        </p:attrNameLst>
                                      </p:cBhvr>
                                      <p:to>
                                        <p:strVal val="visible"/>
                                      </p:to>
                                    </p:set>
                                    <p:animEffect transition="in" filter="fade">
                                      <p:cBhvr>
                                        <p:cTn id="69" dur="500"/>
                                        <p:tgtEl>
                                          <p:spTgt spid="37">
                                            <p:txEl>
                                              <p:pRg st="0" end="0"/>
                                            </p:tx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par>
                          <p:cTn id="73" fill="hold">
                            <p:stCondLst>
                              <p:cond delay="6199"/>
                            </p:stCondLst>
                            <p:childTnLst>
                              <p:par>
                                <p:cTn id="74" presetID="22" presetClass="entr" presetSubtype="8"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childTnLst>
                          </p:cTn>
                        </p:par>
                        <p:par>
                          <p:cTn id="77" fill="hold">
                            <p:stCondLst>
                              <p:cond delay="6699"/>
                            </p:stCondLst>
                            <p:childTnLst>
                              <p:par>
                                <p:cTn id="78" presetID="10" presetClass="entr" presetSubtype="0" fill="hold" grpId="0" nodeType="afterEffect">
                                  <p:stCondLst>
                                    <p:cond delay="0"/>
                                  </p:stCondLst>
                                  <p:childTnLst>
                                    <p:set>
                                      <p:cBhvr>
                                        <p:cTn id="79" dur="1" fill="hold">
                                          <p:stCondLst>
                                            <p:cond delay="0"/>
                                          </p:stCondLst>
                                        </p:cTn>
                                        <p:tgtEl>
                                          <p:spTgt spid="38">
                                            <p:txEl>
                                              <p:pRg st="0" end="0"/>
                                            </p:txEl>
                                          </p:spTgt>
                                        </p:tgtEl>
                                        <p:attrNameLst>
                                          <p:attrName>style.visibility</p:attrName>
                                        </p:attrNameLst>
                                      </p:cBhvr>
                                      <p:to>
                                        <p:strVal val="visible"/>
                                      </p:to>
                                    </p:set>
                                    <p:animEffect transition="in" filter="fade">
                                      <p:cBhvr>
                                        <p:cTn id="80" dur="500"/>
                                        <p:tgtEl>
                                          <p:spTgt spid="38">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02</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738880" cy="521970"/>
          </a:xfrm>
          <a:prstGeom prst="rect">
            <a:avLst/>
          </a:prstGeom>
          <a:noFill/>
        </p:spPr>
        <p:txBody>
          <a:bodyPr wrap="none" rtlCol="0">
            <a:spAutoFit/>
          </a:bodyPr>
          <a:lstStyle/>
          <a:p>
            <a:pPr algn="l"/>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人工智能的历史与发展</a:t>
            </a:r>
            <a:endPar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人工智能发展史">
            <a:hlinkClick r:id="" action="ppaction://media"/>
          </p:cNvPr>
          <p:cNvPicPr/>
          <p:nvPr>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0" y="0"/>
            <a:ext cx="9144000" cy="5143500"/>
          </a:xfrm>
          <a:prstGeom prst="rect">
            <a:avLst/>
          </a:prstGeom>
        </p:spPr>
      </p:pic>
    </p:spTree>
  </p:cSld>
  <p:clrMapOvr>
    <a:masterClrMapping/>
  </p:clrMapOvr>
  <p:transition spd="slow" advTm="0">
    <p:cover/>
  </p:transition>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6" name="Freeform 8"/>
          <p:cNvSpPr/>
          <p:nvPr/>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8" name="Freeform 10"/>
          <p:cNvSpPr/>
          <p:nvPr/>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0" name="Freeform 12"/>
          <p:cNvSpPr/>
          <p:nvPr/>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2" name="Freeform 14"/>
          <p:cNvSpPr/>
          <p:nvPr/>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4" name="Freeform 16"/>
          <p:cNvSpPr/>
          <p:nvPr/>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5" name="Freeform 17"/>
          <p:cNvSpPr/>
          <p:nvPr/>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p:nvPr/>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6" name="Text Placeholder 59"/>
            <p:cNvSpPr txBox="1"/>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smtClean="0">
                  <a:latin typeface="微软雅黑" panose="020B0503020204020204" pitchFamily="34" charset="-122"/>
                  <a:ea typeface="微软雅黑" panose="020B0503020204020204" pitchFamily="34" charset="-122"/>
                </a:rPr>
                <a:t>20</a:t>
              </a:r>
              <a:r>
                <a:rPr lang="zh-CN" altLang="en-US" sz="1600" dirty="0" smtClean="0">
                  <a:latin typeface="微软雅黑" panose="020B0503020204020204" pitchFamily="34" charset="-122"/>
                  <a:ea typeface="微软雅黑" panose="020B0503020204020204" pitchFamily="34" charset="-122"/>
                </a:rPr>
                <a:t>世纪</a:t>
              </a:r>
              <a:r>
                <a:rPr lang="en-US" altLang="zh-CN" sz="1600" dirty="0" smtClean="0">
                  <a:latin typeface="微软雅黑" panose="020B0503020204020204" pitchFamily="34" charset="-122"/>
                  <a:ea typeface="微软雅黑" panose="020B0503020204020204" pitchFamily="34" charset="-122"/>
                </a:rPr>
                <a:t>40~50</a:t>
              </a:r>
              <a:r>
                <a:rPr lang="zh-CN" altLang="en-US" sz="1600" dirty="0" smtClean="0">
                  <a:latin typeface="微软雅黑" panose="020B0503020204020204" pitchFamily="34" charset="-122"/>
                  <a:ea typeface="微软雅黑" panose="020B0503020204020204" pitchFamily="34" charset="-122"/>
                </a:rPr>
                <a:t>年代</a:t>
              </a:r>
              <a:endParaRPr lang="zh-CN" altLang="en-US" sz="1600" dirty="0" smtClean="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7" name="Text Placeholder 59"/>
            <p:cNvSpPr txBox="1"/>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smtClean="0">
                  <a:latin typeface="微软雅黑" panose="020B0503020204020204" pitchFamily="34" charset="-122"/>
                  <a:ea typeface="微软雅黑" panose="020B0503020204020204" pitchFamily="34" charset="-122"/>
                  <a:sym typeface="+mn-ea"/>
                </a:rPr>
                <a:t>20</a:t>
              </a:r>
              <a:r>
                <a:rPr lang="zh-CN" altLang="en-US" sz="1600" dirty="0" smtClean="0">
                  <a:latin typeface="微软雅黑" panose="020B0503020204020204" pitchFamily="34" charset="-122"/>
                  <a:ea typeface="微软雅黑" panose="020B0503020204020204" pitchFamily="34" charset="-122"/>
                  <a:sym typeface="+mn-ea"/>
                </a:rPr>
                <a:t>世纪</a:t>
              </a:r>
              <a:r>
                <a:rPr lang="en-US" altLang="zh-CN" sz="1600" dirty="0" smtClean="0">
                  <a:latin typeface="微软雅黑" panose="020B0503020204020204" pitchFamily="34" charset="-122"/>
                  <a:ea typeface="微软雅黑" panose="020B0503020204020204" pitchFamily="34" charset="-122"/>
                  <a:sym typeface="+mn-ea"/>
                </a:rPr>
                <a:t>50~70</a:t>
              </a:r>
              <a:r>
                <a:rPr lang="zh-CN" altLang="en-US" sz="1600" dirty="0" smtClean="0">
                  <a:latin typeface="微软雅黑" panose="020B0503020204020204" pitchFamily="34" charset="-122"/>
                  <a:ea typeface="微软雅黑" panose="020B0503020204020204" pitchFamily="34" charset="-122"/>
                  <a:sym typeface="+mn-ea"/>
                </a:rPr>
                <a:t>年代</a:t>
              </a:r>
              <a:endParaRPr lang="en-US" sz="1600"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8" name="Text Placeholder 59"/>
            <p:cNvSpPr txBox="1"/>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smtClean="0">
                  <a:latin typeface="微软雅黑" panose="020B0503020204020204" pitchFamily="34" charset="-122"/>
                  <a:ea typeface="微软雅黑" panose="020B0503020204020204" pitchFamily="34" charset="-122"/>
                </a:rPr>
                <a:t>20</a:t>
              </a:r>
              <a:r>
                <a:rPr lang="zh-CN" altLang="en-US" sz="1600" dirty="0" smtClean="0">
                  <a:latin typeface="微软雅黑" panose="020B0503020204020204" pitchFamily="34" charset="-122"/>
                  <a:ea typeface="微软雅黑" panose="020B0503020204020204" pitchFamily="34" charset="-122"/>
                </a:rPr>
                <a:t>世纪</a:t>
              </a:r>
              <a:r>
                <a:rPr lang="en-US" altLang="zh-CN" sz="1600" dirty="0" smtClean="0">
                  <a:latin typeface="微软雅黑" panose="020B0503020204020204" pitchFamily="34" charset="-122"/>
                  <a:ea typeface="微软雅黑" panose="020B0503020204020204" pitchFamily="34" charset="-122"/>
                </a:rPr>
                <a:t>70~80</a:t>
              </a:r>
              <a:r>
                <a:rPr lang="zh-CN" altLang="en-US" sz="1600" dirty="0" smtClean="0">
                  <a:latin typeface="微软雅黑" panose="020B0503020204020204" pitchFamily="34" charset="-122"/>
                  <a:ea typeface="微软雅黑" panose="020B0503020204020204" pitchFamily="34" charset="-122"/>
                </a:rPr>
                <a:t>年代</a:t>
              </a:r>
              <a:endParaRPr lang="zh-CN" altLang="en-US" sz="1600" dirty="0" smtClean="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19" name="Text Placeholder 59"/>
            <p:cNvSpPr txBox="1"/>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smtClean="0">
                  <a:solidFill>
                    <a:schemeClr val="bg1"/>
                  </a:solidFill>
                  <a:latin typeface="微软雅黑" panose="020B0503020204020204" pitchFamily="34" charset="-122"/>
                  <a:ea typeface="微软雅黑" panose="020B0503020204020204" pitchFamily="34" charset="-122"/>
                </a:rPr>
                <a:t>1980~</a:t>
              </a:r>
              <a:endParaRPr lang="en-US" sz="1600" dirty="0" smtClean="0">
                <a:solidFill>
                  <a:schemeClr val="bg1"/>
                </a:solidFill>
                <a:latin typeface="微软雅黑" panose="020B0503020204020204" pitchFamily="34" charset="-122"/>
                <a:ea typeface="微软雅黑" panose="020B0503020204020204" pitchFamily="34" charset="-122"/>
              </a:endParaRPr>
            </a:p>
            <a:p>
              <a:r>
                <a:rPr lang="en-US" sz="1600" dirty="0" smtClean="0">
                  <a:solidFill>
                    <a:schemeClr val="bg1"/>
                  </a:solidFill>
                  <a:latin typeface="微软雅黑" panose="020B0503020204020204" pitchFamily="34" charset="-122"/>
                  <a:ea typeface="微软雅黑" panose="020B0503020204020204" pitchFamily="34" charset="-122"/>
                </a:rPr>
                <a:t>1987</a:t>
              </a:r>
              <a:endParaRPr 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20" name="Text Placeholder 59"/>
            <p:cNvSpPr txBox="1"/>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smtClean="0">
                  <a:latin typeface="微软雅黑" panose="020B0503020204020204" pitchFamily="34" charset="-122"/>
                  <a:ea typeface="微软雅黑" panose="020B0503020204020204" pitchFamily="34" charset="-122"/>
                </a:rPr>
                <a:t>1987~</a:t>
              </a:r>
              <a:endParaRPr lang="en-US" sz="1600" smtClean="0">
                <a:latin typeface="微软雅黑" panose="020B0503020204020204" pitchFamily="34" charset="-122"/>
                <a:ea typeface="微软雅黑" panose="020B0503020204020204" pitchFamily="34" charset="-122"/>
              </a:endParaRPr>
            </a:p>
            <a:p>
              <a:r>
                <a:rPr lang="en-US" sz="1600" smtClean="0">
                  <a:latin typeface="微软雅黑" panose="020B0503020204020204" pitchFamily="34" charset="-122"/>
                  <a:ea typeface="微软雅黑" panose="020B0503020204020204" pitchFamily="34" charset="-122"/>
                </a:rPr>
                <a:t>1933</a:t>
              </a:r>
              <a:endParaRPr lang="en-US" sz="1600"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Roboto Light" panose="02000000000000000000" pitchFamily="2" charset="0"/>
                <a:ea typeface="Roboto Light" panose="02000000000000000000" pitchFamily="2" charset="0"/>
              </a:endParaRPr>
            </a:p>
          </p:txBody>
        </p:sp>
        <p:sp>
          <p:nvSpPr>
            <p:cNvPr id="21" name="Text Placeholder 59"/>
            <p:cNvSpPr txBox="1"/>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smtClean="0">
                  <a:latin typeface="微软雅黑" panose="020B0503020204020204" pitchFamily="34" charset="-122"/>
                  <a:ea typeface="微软雅黑" panose="020B0503020204020204" pitchFamily="34" charset="-122"/>
                </a:rPr>
                <a:t>1993</a:t>
              </a:r>
              <a:r>
                <a:rPr lang="zh-CN" altLang="en-US" sz="1600" smtClean="0">
                  <a:latin typeface="微软雅黑" panose="020B0503020204020204" pitchFamily="34" charset="-122"/>
                  <a:ea typeface="微软雅黑" panose="020B0503020204020204" pitchFamily="34" charset="-122"/>
                </a:rPr>
                <a:t>至今</a:t>
              </a:r>
              <a:endParaRPr lang="zh-CN" altLang="en-US" sz="1600" dirty="0" smtClean="0">
                <a:latin typeface="微软雅黑" panose="020B0503020204020204" pitchFamily="34" charset="-122"/>
                <a:ea typeface="微软雅黑" panose="020B0503020204020204" pitchFamily="34" charset="-122"/>
              </a:endParaRPr>
            </a:p>
          </p:txBody>
        </p:sp>
      </p:grpSp>
      <p:sp>
        <p:nvSpPr>
          <p:cNvPr id="22" name="Text Placeholder 59"/>
          <p:cNvSpPr txBox="1"/>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人工智能的黄金时代</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1966年~1972年：首台人工智能机器人诞生</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1966年~1972年期间，首台采用人工智能的移动机器人。</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1966年：世界上第一个聊天机器人ELIZA发布</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人工智能的繁荣期</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1981年：日本研发人工智能计算机</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1981年，日本开始向信息技术领域的研究提供大量资金。</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1984年：启动Cyc（大百科全书）项目　　</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1986年：3D打印机问世</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人工智能真正的春天</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1997年：电脑深蓝战胜国际象棋世界冠军　</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2011年：开发出使用自然语言回答问题的人工智能程序</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2015年：人工智能突破之年</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2016年：AlphaGo战胜围棋世界冠军李世石</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p:nvPr/>
        </p:nvSpPr>
        <p:spPr>
          <a:xfrm>
            <a:off x="755392" y="699661"/>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人工智能的诞生</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1950年 图灵测试</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1954年：第一台可编程机器人诞生</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1954年美国人乔治·戴沃尔设计了世界上第一台可编程机器人。</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1956年：人工智能诞生</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1956年夏天，麦卡锡首次提出了“人工智能”这个概念。</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 Placeholder 59"/>
          <p:cNvSpPr txBox="1"/>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人工智能的低谷</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　20世纪70年代初，人工智能遭遇了瓶颈。当时的计算机有限的内存和处理速度不足以解决任何实际的人工智能问题</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 Placeholder 59"/>
          <p:cNvSpPr txBox="1"/>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人工智能的冬天</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sz="1000" dirty="0">
                <a:solidFill>
                  <a:schemeClr val="tx1">
                    <a:lumMod val="75000"/>
                    <a:lumOff val="25000"/>
                  </a:schemeClr>
                </a:solidFill>
                <a:latin typeface="微软雅黑" panose="020B0503020204020204" pitchFamily="34" charset="-122"/>
                <a:ea typeface="微软雅黑" panose="020B0503020204020204" pitchFamily="34" charset="-122"/>
              </a:rPr>
              <a:t>“AI（人工智能）之冬”一词由经历过1974年经费削减的研究者们创造出来。</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p:nvPr/>
        </p:nvSpPr>
        <p:spPr>
          <a:xfrm>
            <a:off x="857885" y="200025"/>
            <a:ext cx="25698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人工智能的历史与发展</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949"/>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449"/>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949"/>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2449"/>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949"/>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3449"/>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3949"/>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4449"/>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4949"/>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5449"/>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5949"/>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6449"/>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6949"/>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7449"/>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7949"/>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8449"/>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8949"/>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9449"/>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9949"/>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10449"/>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10949"/>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11449"/>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11949"/>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12449"/>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2949"/>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tags/tag1.xml><?xml version="1.0" encoding="utf-8"?>
<p:tagLst xmlns:p="http://schemas.openxmlformats.org/presentationml/2006/main">
  <p:tag name="KSO_WM_MEDIACOVER_FLAG" val="1"/>
  <p:tag name="KSO_WM_UNIT_MEDIACOVER_BTN_STATE" val="1"/>
  <p:tag name="KSO_WM_UNIT_MEDIACOVER_BTNRECT" val="0*0*0*0"/>
</p:tagLst>
</file>

<file path=ppt/tags/tag2.xml><?xml version="1.0" encoding="utf-8"?>
<p:tagLst xmlns:p="http://schemas.openxmlformats.org/presentationml/2006/main">
  <p:tag name="KSO_WM_MEDIACOVER_FLAG" val="1"/>
  <p:tag name="KSO_WM_UNIT_MEDIACOVER_BTN_STATE" val="1"/>
  <p:tag name="KSO_WM_UNIT_MEDIACOVER_BTNRECT" val="0*0*0*0"/>
</p:tagLst>
</file>

<file path=ppt/tags/tag3.xml><?xml version="1.0" encoding="utf-8"?>
<p:tagLst xmlns:p="http://schemas.openxmlformats.org/presentationml/2006/main">
  <p:tag name="KSO_WM_MEDIACOVER_FLAG" val="1"/>
  <p:tag name="KSO_WM_UNIT_MEDIACOVER_BTN_STATE" val="1"/>
  <p:tag name="KSO_WM_UNIT_MEDIACOVER_BTNRECT" val="0*0*0*0"/>
</p:tagLst>
</file>

<file path=ppt/tags/tag4.xml><?xml version="1.0" encoding="utf-8"?>
<p:tagLst xmlns:p="http://schemas.openxmlformats.org/presentationml/2006/main">
  <p:tag name="KSO_WM_MEDIACOVER_FLAG" val="1"/>
  <p:tag name="KSO_WM_UNIT_MEDIACOVER_BTN_STATE" val="1"/>
  <p:tag name="KSO_WM_UNIT_MEDIACOVER_BTNRECT" val="0*0*0*0"/>
  <p:tag name="KSO_WM_UNIT_MEDIACOVER_TEXT" val=""/>
</p:tagLst>
</file>

<file path=ppt/tags/tag5.xml><?xml version="1.0" encoding="utf-8"?>
<p:tagLst xmlns:p="http://schemas.openxmlformats.org/presentationml/2006/main">
  <p:tag name="ISPRING_PRESENTATION_TITLE" val="Write Your Title Here"/>
  <p:tag name="COMMONDATA" val="eyJoZGlkIjoiYjNiNjBkNzhiZmEwN2IxNDM3ZWU1NTc1MWVhNmVmMmYifQ=="/>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1399</Words>
  <Application>WPS 演示</Application>
  <PresentationFormat>全屏显示(16:9)</PresentationFormat>
  <Paragraphs>170</Paragraphs>
  <Slides>18</Slides>
  <Notes>34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18</vt:i4>
      </vt:variant>
    </vt:vector>
  </HeadingPairs>
  <TitlesOfParts>
    <vt:vector size="37" baseType="lpstr">
      <vt:lpstr>Arial</vt:lpstr>
      <vt:lpstr>宋体</vt:lpstr>
      <vt:lpstr>Wingdings</vt:lpstr>
      <vt:lpstr>微软雅黑</vt:lpstr>
      <vt:lpstr>微软雅黑 Light</vt:lpstr>
      <vt:lpstr>Calibri</vt:lpstr>
      <vt:lpstr>Roboto Light</vt:lpstr>
      <vt:lpstr>楷体</vt:lpstr>
      <vt:lpstr>Impact</vt:lpstr>
      <vt:lpstr>Aller Light</vt:lpstr>
      <vt:lpstr>U.S. 101</vt:lpstr>
      <vt:lpstr>Segoe Print</vt:lpstr>
      <vt:lpstr>Roboto</vt:lpstr>
      <vt:lpstr>Open Sans Light</vt:lpstr>
      <vt:lpstr>Yu Gothic UI Light</vt:lpstr>
      <vt:lpstr>Roboto Light</vt:lpstr>
      <vt:lpstr>Wide Latin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117</cp:revision>
  <dcterms:created xsi:type="dcterms:W3CDTF">2015-12-11T17:46:00Z</dcterms:created>
  <dcterms:modified xsi:type="dcterms:W3CDTF">2022-05-25T04:48:48Z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D684C58BECC14EDA819A042EEEA2BB8B</vt:lpwstr>
  </property>
  <property fmtid="{D5CDD505-2E9C-101B-9397-08002B2CF9AE}" pid="3" name="KSOProductBuildVer">
    <vt:lpwstr>2052-11.1.0.11744</vt:lpwstr>
  </property>
</Properties>
</file>