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59" r:id="rId6"/>
    <p:sldId id="261" r:id="rId7"/>
    <p:sldId id="262" r:id="rId8"/>
    <p:sldId id="258" r:id="rId9"/>
    <p:sldId id="263" r:id="rId10"/>
    <p:sldId id="264" r:id="rId11"/>
    <p:sldId id="27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D311A9"/>
    <a:srgbClr val="DB6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CE5EF-377D-4BD1-913B-26A914AD8F2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D68BA-280A-4EFA-91E8-1119BA1D2B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8C44C-0CFB-40F9-9507-31B3319A8A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EA560-DACA-4AEA-8D43-D3AB873825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5DEC7-F9A0-4ED2-AD5F-6BDD03D88A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E2AC-4F23-44FE-BAE5-6E33711C41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F388C-3FFA-4A5E-80B2-7E2030197E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4FBEB-FBE1-4803-8D03-B267434E9F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5D3C9-E761-4040-BE73-1756BB9DB08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F76CA-F5D5-40F1-9B52-5BA5B55512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FF968-AE44-46FA-9334-FB6E0FD138A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DDA2D-E047-41EF-AFE0-B6A656567E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EFB4-1FD4-48C6-9410-9E316074E6F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CC092-01D9-4463-BD3E-435F720AA2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B4284-CE36-4BF4-8A37-565F2B3FEC9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2F3B8-2130-40D0-BA97-38CE1E14F7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A43DC-CC04-4D76-B857-86D9FB42439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59B39-B12C-45C5-9065-E55527BAFC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FBC87-B06A-4D6C-86C8-9F02335774A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C899-15FE-4641-97AA-0EE0873D6E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FB9F0-7462-4350-AE52-4676A013C4F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C034B-8978-4EB8-87F4-6991B963A8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40F10A-8E18-4675-BAD0-740F87B90B5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B9F1C7-4558-4EDA-BA6F-E8E12730DB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file:///D:\dd\11111\22\&#12304;&#35838;&#20214;&#35774;&#35745;&#12305;_&#24863;&#24681;&#30340;&#24515;_&#38899;&#20048;_&#23567;&#23398;_&#20911;&#31168;&#21191;_3706850228\&#25925;&#20107;&#32972;&#26223;&#38899;&#20048;.mp3" TargetMode="External"/><Relationship Id="rId1" Type="http://schemas.openxmlformats.org/officeDocument/2006/relationships/audio" Target="file:///D:\dd\11111\22\&#12304;&#35838;&#20214;&#35774;&#35745;&#12305;_&#24863;&#24681;&#30340;&#24515;_&#38899;&#20048;_&#23567;&#23398;_&#20911;&#31168;&#21191;_3706850228\&#25925;&#20107;&#32972;&#26223;&#38899;&#20048;.mp3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microsoft.com/office/2007/relationships/media" Target="file:///D:\dd\11111\22\&#12304;&#35838;&#20214;&#35774;&#35745;&#12305;_&#24863;&#24681;&#30340;&#24515;_&#38899;&#20048;_&#23567;&#23398;_&#20911;&#31168;&#21191;_3706850228\&#27468;&#26354;.wma" TargetMode="External"/><Relationship Id="rId2" Type="http://schemas.openxmlformats.org/officeDocument/2006/relationships/audio" Target="file:///D:\dd\11111\22\&#12304;&#35838;&#20214;&#35774;&#35745;&#12305;_&#24863;&#24681;&#30340;&#24515;_&#38899;&#20048;_&#23567;&#23398;_&#20911;&#31168;&#21191;_3706850228\&#27468;&#26354;.wma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25163;&#35821;.mp4" TargetMode="Externa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17"/>
          <p:cNvGrpSpPr/>
          <p:nvPr/>
        </p:nvGrpSpPr>
        <p:grpSpPr bwMode="auto">
          <a:xfrm>
            <a:off x="2076450" y="1481138"/>
            <a:ext cx="7461250" cy="1881187"/>
            <a:chOff x="2076059" y="1480367"/>
            <a:chExt cx="7460991" cy="1881880"/>
          </a:xfrm>
        </p:grpSpPr>
        <p:sp>
          <p:nvSpPr>
            <p:cNvPr id="4" name="矩形 3"/>
            <p:cNvSpPr/>
            <p:nvPr/>
          </p:nvSpPr>
          <p:spPr>
            <a:xfrm>
              <a:off x="2076059" y="1621088"/>
              <a:ext cx="6127657" cy="1600438"/>
            </a:xfrm>
            <a:prstGeom prst="rect">
              <a:avLst/>
            </a:prstGeom>
            <a:gradFill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800" b="1" dirty="0">
                  <a:ln w="2857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+mn-lt"/>
                  <a:ea typeface="+mn-ea"/>
                </a:rPr>
                <a:t>感恩的</a:t>
              </a:r>
              <a:endParaRPr lang="zh-CN" altLang="en-US" sz="9800" b="1" dirty="0">
                <a:ln w="2857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13317" name="组合 16"/>
            <p:cNvGrpSpPr/>
            <p:nvPr/>
          </p:nvGrpSpPr>
          <p:grpSpPr bwMode="auto">
            <a:xfrm>
              <a:off x="7089842" y="1480367"/>
              <a:ext cx="2447208" cy="1881880"/>
              <a:chOff x="7089842" y="1440805"/>
              <a:chExt cx="2447208" cy="1881880"/>
            </a:xfrm>
          </p:grpSpPr>
          <p:sp>
            <p:nvSpPr>
              <p:cNvPr id="2" name="心形 1"/>
              <p:cNvSpPr/>
              <p:nvPr/>
            </p:nvSpPr>
            <p:spPr>
              <a:xfrm>
                <a:off x="7089210" y="1440805"/>
                <a:ext cx="2447840" cy="1881880"/>
              </a:xfrm>
              <a:prstGeom prst="hear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7594857" y="1653474"/>
                <a:ext cx="1437177" cy="15696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600" b="1" dirty="0">
                    <a:ln w="2857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</a:rPr>
                  <a:t>心</a:t>
                </a:r>
                <a:endParaRPr lang="zh-CN" altLang="en-US" sz="9600" b="1" dirty="0">
                  <a:ln w="2857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5040" y="613410"/>
            <a:ext cx="820928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一、选择题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1、下列节奏中，属于切分节奏的是（    ）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A   X  X  X     B   X. X     C   XX  XX       D   X X X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2、这首歌曲可以分成几部分（   ）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A.二部分    B.三部分       C.一部分     D.四部分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3、这首歌曲属于几拍子的（   ）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A.二拍子    B.三拍子      C.四拍子     D.八拍子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4、这首歌曲的情绪是（）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A、欢快的  B、热烈的 C、深情的 D、平和的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二、实操题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 请完整的演唱歌曲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 txBox="1">
            <a:spLocks noChangeArrowheads="1"/>
          </p:cNvSpPr>
          <p:nvPr/>
        </p:nvSpPr>
        <p:spPr bwMode="auto">
          <a:xfrm>
            <a:off x="166688" y="36513"/>
            <a:ext cx="12057062" cy="643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                                                                   </a:t>
            </a:r>
            <a:r>
              <a:rPr lang="en-US" altLang="zh-CN" sz="2000" b="1">
                <a:solidFill>
                  <a:srgbClr val="0066FF"/>
                </a:solidFill>
              </a:rPr>
              <a:t> </a:t>
            </a:r>
            <a:r>
              <a:rPr lang="zh-CN" altLang="en-US" sz="2000" b="1">
                <a:solidFill>
                  <a:srgbClr val="0066FF"/>
                </a:solidFill>
              </a:rPr>
              <a:t>一个的真实的故事     </a:t>
            </a:r>
            <a:endParaRPr lang="zh-CN" altLang="en-US" sz="2000" b="1">
              <a:solidFill>
                <a:srgbClr val="0066FF"/>
              </a:solidFill>
            </a:endParaRPr>
          </a:p>
          <a:p>
            <a:r>
              <a:rPr lang="zh-CN" altLang="en-US"/>
              <a:t>       在台湾的一个偏僻的小山村，有一对以拾破烂为生的夫妻，在一次拾破烂过程中拣到一个被遗弃的女婴。俩人的生活本来就很拮据，在加上一个孩子，无疑是雪上加霜，但经过俩人的激烈争吵，最终决定抚养这个可怜的孩子。</a:t>
            </a:r>
            <a:endParaRPr lang="zh-CN" altLang="en-US"/>
          </a:p>
          <a:p>
            <a:r>
              <a:rPr lang="zh-CN" altLang="en-US"/>
              <a:t>       从此以后，俩人工作（拣破烂）就更加的辛苦了，从喂奶，到学走路，到学说话，俩人的心血就全部倾注在这个女婴身上！同时他们也放弃了自己生孩子的机会，全力抚养这个女孩子！</a:t>
            </a:r>
            <a:endParaRPr lang="zh-CN" altLang="en-US"/>
          </a:p>
          <a:p>
            <a:r>
              <a:rPr lang="zh-CN" altLang="en-US"/>
              <a:t>      孩子一天天的长大，知道了自己不是爸妈亲生的，整整哭了两天！她很懂事，学习成绩也永远是班中的第一名，学校的第一名！</a:t>
            </a:r>
            <a:endParaRPr lang="zh-CN" altLang="en-US"/>
          </a:p>
          <a:p>
            <a:r>
              <a:rPr lang="zh-CN" altLang="en-US"/>
              <a:t>       夫妻俩的担子一天比一天重，当女孩上高中时，她的父亲终于因劳累过渡，提前离开了美好的人间！“让孩子成才”，这是她父亲走前的最后一句话！</a:t>
            </a:r>
            <a:endParaRPr lang="zh-CN" altLang="en-US"/>
          </a:p>
          <a:p>
            <a:r>
              <a:rPr lang="zh-CN" altLang="en-US"/>
              <a:t>       重担压在了母亲的身上！女孩以出色的成绩考上了远方一所名牌大学！母亲感到很欣慰，但是，随之而来的是几千元的昂贵学费！暑假期间，女孩打工，妈妈借钱！开学日期一天天近了，可学费仍没有着落！在无奈之时妈妈偷偷的卖血好几次！终于在开学之前将学费筹齐！</a:t>
            </a:r>
            <a:endParaRPr lang="zh-CN" altLang="en-US"/>
          </a:p>
          <a:p>
            <a:r>
              <a:rPr lang="zh-CN" altLang="en-US"/>
              <a:t>       女孩上学走了，很远，为了节省费用，女孩大学四年没有回过一次家！自己在外面打工，每月往家里寄信，告诉妈妈自己的情况，妈妈每月回信也会准时将生活费打在她的账号上！</a:t>
            </a:r>
            <a:endParaRPr lang="zh-CN" altLang="en-US"/>
          </a:p>
          <a:p>
            <a:r>
              <a:rPr lang="zh-CN" altLang="en-US"/>
              <a:t>       四年时间转眼过去了，女孩毕业了，她要回家了，为了给妈妈一个惊喜，她没有告诉妈妈。下了车，她激动的飞奔到全村唯一的土房子前————她的家啊！但是生锈的锁让她意识到出事了，开了门，里面布满了灰尘，妈呢？问了邻居，邻居说：“你妈三年前劳累过渡已离开了人世！”“不、不、不可能！我妈每月还给我打生活费呢！”女孩咆哮道！</a:t>
            </a:r>
            <a:endParaRPr lang="zh-CN" altLang="en-US"/>
          </a:p>
          <a:p>
            <a:r>
              <a:rPr lang="zh-CN" altLang="en-US"/>
              <a:t>       邻居告诉了事情的一切！</a:t>
            </a:r>
            <a:endParaRPr lang="zh-CN" altLang="en-US"/>
          </a:p>
          <a:p>
            <a:r>
              <a:rPr lang="zh-CN" altLang="en-US"/>
              <a:t>你妈三年前病逝之前，告诉了护士还有一个女儿在上学，立下遗嘱，将所有可以卖的器官全部卖了，包括：眼角膜、肾、肺，…………！让护士每月给你打生活费，并以你妈的身份回信！</a:t>
            </a:r>
            <a:endParaRPr lang="zh-CN" altLang="en-US"/>
          </a:p>
          <a:p>
            <a:r>
              <a:rPr lang="zh-CN" altLang="en-US"/>
              <a:t>      女孩跪在母亲和父亲坟墓的面前，哭了好久好久！写下了一首诗。最后，这首诗被一作曲家发现，谱上了曲，变成了这首感动无数中国人的《感恩的心》！</a:t>
            </a:r>
            <a:endParaRPr lang="zh-CN" altLang="en-US"/>
          </a:p>
        </p:txBody>
      </p:sp>
      <p:pic>
        <p:nvPicPr>
          <p:cNvPr id="14341" name="故事背景音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207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歌谱"/>
          <p:cNvPicPr>
            <a:picLocks noChangeAspect="1"/>
          </p:cNvPicPr>
          <p:nvPr/>
        </p:nvPicPr>
        <p:blipFill>
          <a:blip r:embed="rId1">
            <a:lum bright="-12000" contrast="12000"/>
          </a:blip>
          <a:srcRect/>
          <a:stretch>
            <a:fillRect/>
          </a:stretch>
        </p:blipFill>
        <p:spPr bwMode="auto">
          <a:xfrm>
            <a:off x="3662363" y="0"/>
            <a:ext cx="4867275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歌曲.wma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798888" y="163513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67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歌谱2"/>
          <p:cNvPicPr>
            <a:picLocks noChangeAspect="1"/>
          </p:cNvPicPr>
          <p:nvPr/>
        </p:nvPicPr>
        <p:blipFill>
          <a:blip r:embed="rId1">
            <a:lum bright="18000" contrast="84000"/>
          </a:blip>
          <a:srcRect/>
          <a:stretch>
            <a:fillRect/>
          </a:stretch>
        </p:blipFill>
        <p:spPr bwMode="auto">
          <a:xfrm>
            <a:off x="1069975" y="512763"/>
            <a:ext cx="10058400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2765425" y="3821113"/>
            <a:ext cx="34766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graphicFrame>
        <p:nvGraphicFramePr>
          <p:cNvPr id="15377" name="Group 17"/>
          <p:cNvGraphicFramePr>
            <a:graphicFrameLocks noGrp="1"/>
          </p:cNvGraphicFramePr>
          <p:nvPr/>
        </p:nvGraphicFramePr>
        <p:xfrm>
          <a:off x="2693988" y="3138488"/>
          <a:ext cx="2590800" cy="576263"/>
        </p:xfrm>
        <a:graphic>
          <a:graphicData uri="http://schemas.openxmlformats.org/drawingml/2006/table">
            <a:tbl>
              <a:tblPr/>
              <a:tblGrid>
                <a:gridCol w="25908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241550" y="2681288"/>
            <a:ext cx="1117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弱起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5379" name="Oval 19"/>
          <p:cNvSpPr>
            <a:spLocks noChangeArrowheads="1"/>
          </p:cNvSpPr>
          <p:nvPr/>
        </p:nvSpPr>
        <p:spPr bwMode="auto">
          <a:xfrm>
            <a:off x="9428163" y="2963863"/>
            <a:ext cx="1074737" cy="854075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D311A9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144000" y="1801813"/>
            <a:ext cx="1476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D311A9"/>
                </a:solidFill>
              </a:rPr>
              <a:t>三连音</a:t>
            </a:r>
            <a:endParaRPr lang="zh-CN" altLang="en-US" sz="2800">
              <a:solidFill>
                <a:srgbClr val="D311A9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14700" y="3173413"/>
            <a:ext cx="1239838" cy="4222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90913" y="2673350"/>
            <a:ext cx="9493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</a:rPr>
              <a:t>附点</a:t>
            </a:r>
            <a:endParaRPr lang="zh-CN" altLang="en-US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/>
      <p:bldP spid="15379" grpId="0" animBg="1"/>
      <p:bldP spid="7" grpId="0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歌谱3"/>
          <p:cNvPicPr>
            <a:picLocks noChangeAspect="1"/>
          </p:cNvPicPr>
          <p:nvPr/>
        </p:nvPicPr>
        <p:blipFill>
          <a:blip r:embed="rId1">
            <a:lum bright="24000" contrast="42000"/>
          </a:blip>
          <a:srcRect r="1900"/>
          <a:stretch>
            <a:fillRect/>
          </a:stretch>
        </p:blipFill>
        <p:spPr bwMode="auto">
          <a:xfrm>
            <a:off x="1066800" y="593725"/>
            <a:ext cx="9867900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44850" y="1125538"/>
          <a:ext cx="1116623" cy="378070"/>
        </p:xfrm>
        <a:graphic>
          <a:graphicData uri="http://schemas.openxmlformats.org/drawingml/2006/table">
            <a:tbl>
              <a:tblPr/>
              <a:tblGrid>
                <a:gridCol w="1116623"/>
              </a:tblGrid>
              <a:tr h="3780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79775" y="69532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切分节奏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589463" y="4167188"/>
          <a:ext cx="5530361" cy="1696915"/>
        </p:xfrm>
        <a:graphic>
          <a:graphicData uri="http://schemas.openxmlformats.org/drawingml/2006/table">
            <a:tbl>
              <a:tblPr/>
              <a:tblGrid>
                <a:gridCol w="5530361"/>
              </a:tblGrid>
              <a:tr h="169691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334625" y="4430713"/>
            <a:ext cx="615950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二声部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歌谱4"/>
          <p:cNvPicPr>
            <a:picLocks noChangeAspect="1"/>
          </p:cNvPicPr>
          <p:nvPr/>
        </p:nvPicPr>
        <p:blipFill>
          <a:blip r:embed="rId1">
            <a:lum bright="24000" contrast="48000"/>
          </a:blip>
          <a:srcRect/>
          <a:stretch>
            <a:fillRect/>
          </a:stretch>
        </p:blipFill>
        <p:spPr bwMode="auto">
          <a:xfrm>
            <a:off x="1066800" y="644525"/>
            <a:ext cx="100584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 descr="12470017_131408516163_2"/>
          <p:cNvPicPr>
            <a:picLocks noChangeAspect="1"/>
          </p:cNvPicPr>
          <p:nvPr/>
        </p:nvPicPr>
        <p:blipFill>
          <a:blip r:embed="rId1"/>
          <a:srcRect b="4103"/>
          <a:stretch>
            <a:fillRect/>
          </a:stretch>
        </p:blipFill>
        <p:spPr bwMode="auto">
          <a:xfrm>
            <a:off x="50800" y="-68263"/>
            <a:ext cx="12141200" cy="692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6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0277475" y="5984875"/>
            <a:ext cx="120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/>
              <a:t>手语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17-1FR41Z03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50" y="14288"/>
            <a:ext cx="12141200" cy="676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127ed30e-a112-499b-9924-a11582f7bca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763" y="46038"/>
            <a:ext cx="12192001" cy="664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703d88a-2b54-4223-b84e-b02b29c8ec19"/>
  <p:tag name="COMMONDATA" val="eyJoZGlkIjoiNmZkNjg0ZmY3NGJiN2YwY2I0YjMyYTFkMGQ3MmJhMW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1217</Words>
  <Application>WPS 演示</Application>
  <PresentationFormat>自定义</PresentationFormat>
  <Paragraphs>50</Paragraphs>
  <Slides>10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美术老师</cp:lastModifiedBy>
  <cp:revision>57</cp:revision>
  <dcterms:created xsi:type="dcterms:W3CDTF">2019-06-11T02:51:00Z</dcterms:created>
  <dcterms:modified xsi:type="dcterms:W3CDTF">2023-04-12T00:58:31Z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86C52B3C360E4E6E93DA6903B297FA2F_12</vt:lpwstr>
  </property>
</Properties>
</file>