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9"/>
  </p:handoutMasterIdLst>
  <p:sldIdLst>
    <p:sldId id="409" r:id="rId3"/>
    <p:sldId id="410" r:id="rId4"/>
    <p:sldId id="425" r:id="rId5"/>
    <p:sldId id="416" r:id="rId7"/>
    <p:sldId id="463" r:id="rId8"/>
    <p:sldId id="464" r:id="rId9"/>
    <p:sldId id="465" r:id="rId10"/>
    <p:sldId id="466" r:id="rId11"/>
    <p:sldId id="467" r:id="rId12"/>
    <p:sldId id="438" r:id="rId13"/>
    <p:sldId id="468" r:id="rId14"/>
    <p:sldId id="469" r:id="rId15"/>
    <p:sldId id="470" r:id="rId16"/>
    <p:sldId id="471" r:id="rId17"/>
    <p:sldId id="446" r:id="rId18"/>
    <p:sldId id="450" r:id="rId19"/>
    <p:sldId id="451" r:id="rId20"/>
    <p:sldId id="452" r:id="rId21"/>
    <p:sldId id="453" r:id="rId22"/>
    <p:sldId id="454" r:id="rId23"/>
    <p:sldId id="458" r:id="rId24"/>
    <p:sldId id="456" r:id="rId25"/>
    <p:sldId id="459" r:id="rId26"/>
    <p:sldId id="460" r:id="rId27"/>
    <p:sldId id="41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4.xml"/><Relationship Id="rId18" Type="http://schemas.openxmlformats.org/officeDocument/2006/relationships/tags" Target="../tags/tag53.xml"/><Relationship Id="rId17" Type="http://schemas.openxmlformats.org/officeDocument/2006/relationships/tags" Target="../tags/tag52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4.xml"/><Relationship Id="rId2" Type="http://schemas.openxmlformats.org/officeDocument/2006/relationships/image" Target="../media/image17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65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6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8.xml"/><Relationship Id="rId3" Type="http://schemas.openxmlformats.org/officeDocument/2006/relationships/image" Target="../media/image26.jpe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9.xml"/><Relationship Id="rId2" Type="http://schemas.openxmlformats.org/officeDocument/2006/relationships/image" Target="../media/image32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33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6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9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0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1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1670" y="1919605"/>
            <a:ext cx="8328660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8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保护我们的大眼睛</a:t>
            </a:r>
            <a:endParaRPr lang="zh-CN" altLang="en-US" sz="8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8" name="图片 2" descr="安全小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759460"/>
            <a:ext cx="2445385" cy="907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03500" y="2789555"/>
            <a:ext cx="7629525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4000" b="1">
                <a:solidFill>
                  <a:schemeClr val="accent4"/>
                </a:solidFill>
                <a:effectLst/>
              </a:rPr>
              <a:t>小朋友们要牢记以下几点哦：</a:t>
            </a:r>
            <a:endParaRPr lang="zh-CN" altLang="en-US" sz="4000" b="1">
              <a:solidFill>
                <a:schemeClr val="accent4"/>
              </a:solidFill>
              <a:effectLst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25" name="图片 1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5385" y="-52705"/>
            <a:ext cx="5158740" cy="6812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AutoShape 2"/>
          <p:cNvSpPr/>
          <p:nvPr/>
        </p:nvSpPr>
        <p:spPr>
          <a:xfrm>
            <a:off x="1025525" y="545148"/>
            <a:ext cx="3662363" cy="1223962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0" name="AutoShape 3"/>
          <p:cNvSpPr/>
          <p:nvPr/>
        </p:nvSpPr>
        <p:spPr>
          <a:xfrm>
            <a:off x="1025525" y="1808798"/>
            <a:ext cx="3733800" cy="1709737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4342" name="Picture 5" descr="abstract-design-with-beautiful-flowers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3926523"/>
            <a:ext cx="257175" cy="70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Picture 5" descr="abstract-design-with-beautiful-flowers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7475" y="357092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Rectangle 8"/>
          <p:cNvSpPr>
            <a:spLocks noGrp="1"/>
          </p:cNvSpPr>
          <p:nvPr/>
        </p:nvSpPr>
        <p:spPr>
          <a:xfrm>
            <a:off x="619125" y="465773"/>
            <a:ext cx="4040188" cy="46466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 indent="-342900">
              <a:buNone/>
            </a:pPr>
            <a:r>
              <a:rPr lang="zh-CN" altLang="en-US" sz="2700" dirty="0">
                <a:ea typeface="微软雅黑" panose="020B0503020204020204" pitchFamily="34" charset="-122"/>
                <a:sym typeface="Arial" panose="020B0604020202020204" pitchFamily="34" charset="0"/>
              </a:rPr>
              <a:t>         </a:t>
            </a:r>
            <a:endParaRPr lang="zh-CN" altLang="en-US" sz="3200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4345" name="Picture 5" descr="abstract-design-with-beautiful-flowers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" y="4969510"/>
            <a:ext cx="406400" cy="40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6" name="Picture 5" descr="abstract-design-with-beautiful-flowers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100" y="5464810"/>
            <a:ext cx="404813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5" descr="abstract-design-with-beautiful-flowers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6810" y="3862388"/>
            <a:ext cx="2089150" cy="2814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Picture 5" descr="abstract-design-with-beautiful-flowers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970" y="4940300"/>
            <a:ext cx="1293813" cy="1741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3" name="Picture 5" descr="abstract-design-with-beautiful-flowers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275" y="5345430"/>
            <a:ext cx="406400" cy="405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4" name="Picture 7" descr="abstract-design-with-beautiful-flowers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2100" y="5834698"/>
            <a:ext cx="247650" cy="179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8" name="Oval 14"/>
          <p:cNvSpPr/>
          <p:nvPr/>
        </p:nvSpPr>
        <p:spPr>
          <a:xfrm>
            <a:off x="3778885" y="3532823"/>
            <a:ext cx="1943100" cy="2301875"/>
          </a:xfrm>
          <a:prstGeom prst="ellipse">
            <a:avLst/>
          </a:prstGeom>
          <a:solidFill>
            <a:srgbClr val="CCCC00">
              <a:alpha val="14902"/>
            </a:srgbClr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0" name="Oval 22"/>
          <p:cNvSpPr/>
          <p:nvPr/>
        </p:nvSpPr>
        <p:spPr>
          <a:xfrm>
            <a:off x="8443913" y="5148898"/>
            <a:ext cx="611187" cy="719137"/>
          </a:xfrm>
          <a:prstGeom prst="ellipse">
            <a:avLst/>
          </a:prstGeom>
          <a:solidFill>
            <a:srgbClr val="CCCC00">
              <a:alpha val="14902"/>
            </a:srgbClr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4125" y="895985"/>
            <a:ext cx="30321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1.读书写字要坐正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6675" y="1954848"/>
            <a:ext cx="2978150" cy="1383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2.眼睛要和书保持一定距离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AutoShape 2"/>
          <p:cNvSpPr/>
          <p:nvPr/>
        </p:nvSpPr>
        <p:spPr>
          <a:xfrm>
            <a:off x="1444943" y="861060"/>
            <a:ext cx="3662362" cy="12239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4" name="AutoShape 3"/>
          <p:cNvSpPr/>
          <p:nvPr/>
        </p:nvSpPr>
        <p:spPr>
          <a:xfrm>
            <a:off x="6829743" y="4213543"/>
            <a:ext cx="3732212" cy="1709737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1970" y="1212215"/>
            <a:ext cx="2968625" cy="52197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.不用脏手揉眼睛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07568" y="4376420"/>
            <a:ext cx="3252788" cy="1383665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.不玩尖的东西，以免划伤眼睛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1665" y="2663190"/>
            <a:ext cx="3115310" cy="3260090"/>
          </a:xfrm>
          <a:prstGeom prst="rect">
            <a:avLst/>
          </a:prstGeom>
        </p:spPr>
      </p:pic>
      <p:pic>
        <p:nvPicPr>
          <p:cNvPr id="11" name="Picture 6" descr="E:\12\ppt素材\95+989-8+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4725" y="4635500"/>
            <a:ext cx="1184275" cy="1388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2415" y="427355"/>
            <a:ext cx="5017770" cy="3456940"/>
          </a:xfrm>
          <a:prstGeom prst="rect">
            <a:avLst/>
          </a:prstGeom>
        </p:spPr>
      </p:pic>
      <p:pic>
        <p:nvPicPr>
          <p:cNvPr id="13" name="Picture 6" descr="E:\12\ppt素材\95+989-8+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1955" y="2734945"/>
            <a:ext cx="1184275" cy="13881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AutoShape 13"/>
          <p:cNvSpPr/>
          <p:nvPr/>
        </p:nvSpPr>
        <p:spPr>
          <a:xfrm>
            <a:off x="1330960" y="1158875"/>
            <a:ext cx="4015105" cy="148780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38288" y="1641793"/>
            <a:ext cx="36798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.眼睛不舒服要看医生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881" t="11331" r="11289" b="10626"/>
          <a:stretch>
            <a:fillRect/>
          </a:stretch>
        </p:blipFill>
        <p:spPr>
          <a:xfrm>
            <a:off x="6358890" y="564515"/>
            <a:ext cx="4398010" cy="2908935"/>
          </a:xfrm>
          <a:prstGeom prst="rect">
            <a:avLst/>
          </a:prstGeom>
        </p:spPr>
      </p:pic>
      <p:sp>
        <p:nvSpPr>
          <p:cNvPr id="3" name="AutoShape 14"/>
          <p:cNvSpPr/>
          <p:nvPr/>
        </p:nvSpPr>
        <p:spPr>
          <a:xfrm>
            <a:off x="7093585" y="4662805"/>
            <a:ext cx="3363913" cy="14859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16"/>
          <p:cNvSpPr>
            <a:spLocks noChangeArrowheads="1"/>
          </p:cNvSpPr>
          <p:nvPr/>
        </p:nvSpPr>
        <p:spPr bwMode="auto">
          <a:xfrm>
            <a:off x="7355523" y="5191443"/>
            <a:ext cx="29686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.不用眼睛看强光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70" y="3394710"/>
            <a:ext cx="6322695" cy="31934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4" name="AutoShape 20"/>
          <p:cNvSpPr/>
          <p:nvPr/>
        </p:nvSpPr>
        <p:spPr>
          <a:xfrm>
            <a:off x="5641658" y="864235"/>
            <a:ext cx="5287962" cy="28797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6955" y="1612265"/>
            <a:ext cx="4572000" cy="1383665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7.在光线充足的地方看书，不在强光、弱光下看书。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715" y="168910"/>
            <a:ext cx="5255260" cy="37839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7960" y="3595370"/>
            <a:ext cx="4455160" cy="2784475"/>
          </a:xfrm>
          <a:prstGeom prst="rect">
            <a:avLst/>
          </a:prstGeom>
        </p:spPr>
      </p:pic>
      <p:sp>
        <p:nvSpPr>
          <p:cNvPr id="12" name="AutoShape 20"/>
          <p:cNvSpPr/>
          <p:nvPr/>
        </p:nvSpPr>
        <p:spPr>
          <a:xfrm>
            <a:off x="525145" y="4324350"/>
            <a:ext cx="5221605" cy="219265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3125" y="4728845"/>
            <a:ext cx="476885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8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.控制使用电子设备的时间，要让眼睛适当地休息。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pic>
        <p:nvPicPr>
          <p:cNvPr id="14" name="Picture 6" descr="E:\12\ppt素材\95+989-8+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1725" y="3595370"/>
            <a:ext cx="1184275" cy="13881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2531" name="图片 1" descr="安全对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683260"/>
            <a:ext cx="2425065" cy="88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69085" y="2789555"/>
            <a:ext cx="946086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3600" b="1">
                <a:solidFill>
                  <a:schemeClr val="accent4"/>
                </a:solidFill>
                <a:effectLst/>
              </a:rPr>
              <a:t>我们来看一看，下面的小朋友做得对不对呢？</a:t>
            </a:r>
            <a:endParaRPr lang="zh-CN" altLang="en-US" sz="3600" b="1">
              <a:solidFill>
                <a:schemeClr val="accent4"/>
              </a:solidFill>
              <a:effectLst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3553" name="图片 1" descr="bhwmddyj5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B">
                  <a:alpha val="100000"/>
                </a:srgbClr>
              </a:clrFrom>
              <a:clrTo>
                <a:srgbClr val="FDFD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720" y="869315"/>
            <a:ext cx="7295515" cy="5119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 9"/>
          <p:cNvSpPr/>
          <p:nvPr/>
        </p:nvSpPr>
        <p:spPr>
          <a:xfrm>
            <a:off x="6587200" y="1103620"/>
            <a:ext cx="4406121" cy="973200"/>
          </a:xfrm>
          <a:prstGeom prst="ellipse">
            <a:avLst/>
          </a:prstGeom>
          <a:noFill/>
          <a:ln w="38100"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妮妮近距离看电视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Rectangle 6"/>
          <p:cNvSpPr txBox="1"/>
          <p:nvPr/>
        </p:nvSpPr>
        <p:spPr>
          <a:xfrm>
            <a:off x="-516890" y="1722755"/>
            <a:ext cx="5777230" cy="41535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7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40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</a:t>
            </a:r>
            <a:endParaRPr lang="zh-CN" altLang="en-US" sz="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" descr="bhwmddyj6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B">
                  <a:alpha val="100000"/>
                </a:srgbClr>
              </a:clrFrom>
              <a:clrTo>
                <a:srgbClr val="FDFD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795" y="100330"/>
            <a:ext cx="8200390" cy="5755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椭圆 12"/>
          <p:cNvSpPr/>
          <p:nvPr/>
        </p:nvSpPr>
        <p:spPr>
          <a:xfrm>
            <a:off x="6420484" y="709295"/>
            <a:ext cx="4587240" cy="949960"/>
          </a:xfrm>
          <a:prstGeom prst="ellipse">
            <a:avLst/>
          </a:prstGeom>
          <a:noFill/>
          <a:ln w="38100"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妮妮趴在桌上看书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Rectangle 6"/>
          <p:cNvSpPr txBox="1"/>
          <p:nvPr/>
        </p:nvSpPr>
        <p:spPr>
          <a:xfrm>
            <a:off x="3113088" y="1608138"/>
            <a:ext cx="8074025" cy="6343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7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40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</a:t>
            </a:r>
            <a:endParaRPr lang="zh-CN" altLang="en-US" sz="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" descr="bhwmddyj7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B">
                  <a:alpha val="100000"/>
                </a:srgbClr>
              </a:clrFrom>
              <a:clrTo>
                <a:srgbClr val="FDFD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3560" y="732790"/>
            <a:ext cx="7185025" cy="504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 8"/>
          <p:cNvSpPr/>
          <p:nvPr/>
        </p:nvSpPr>
        <p:spPr>
          <a:xfrm>
            <a:off x="549579" y="5333647"/>
            <a:ext cx="4364875" cy="838545"/>
          </a:xfrm>
          <a:prstGeom prst="ellipse">
            <a:avLst/>
          </a:prstGeom>
          <a:noFill/>
          <a:ln w="38100"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全全用眼睛看强光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Rectangle 6"/>
          <p:cNvSpPr txBox="1"/>
          <p:nvPr/>
        </p:nvSpPr>
        <p:spPr>
          <a:xfrm>
            <a:off x="6457950" y="-720725"/>
            <a:ext cx="8074025" cy="6343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7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40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</a:t>
            </a:r>
            <a:endParaRPr lang="zh-CN" altLang="en-US" sz="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" descr="bhwmddyj8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B">
                  <a:alpha val="100000"/>
                </a:srgbClr>
              </a:clrFrom>
              <a:clrTo>
                <a:srgbClr val="FDFD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920" y="956945"/>
            <a:ext cx="7045325" cy="494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Rectangle 4"/>
          <p:cNvSpPr>
            <a:spLocks noGrp="1"/>
          </p:cNvSpPr>
          <p:nvPr>
            <p:ph type="title" idx="4294967295"/>
          </p:nvPr>
        </p:nvSpPr>
        <p:spPr>
          <a:xfrm>
            <a:off x="1163955" y="455930"/>
            <a:ext cx="2218690" cy="27412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p>
            <a:r>
              <a:rPr lang="zh-CN" altLang="en-US" sz="25000" dirty="0">
                <a:solidFill>
                  <a:srgbClr val="FF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√</a:t>
            </a:r>
            <a:endParaRPr lang="zh-CN" altLang="en-US" sz="25000" dirty="0">
              <a:solidFill>
                <a:srgbClr val="FF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003415" y="1742439"/>
            <a:ext cx="4317365" cy="1645285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安安眼睛累了眺望远方，适当休息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矩形 3"/>
          <p:cNvSpPr/>
          <p:nvPr/>
        </p:nvSpPr>
        <p:spPr>
          <a:xfrm>
            <a:off x="1565910" y="2560955"/>
            <a:ext cx="929576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 eaLnBrk="0" hangingPunct="0">
              <a:lnSpc>
                <a:spcPct val="150000"/>
              </a:lnSpc>
              <a:buAutoNum type="arabicPeriod"/>
            </a:pPr>
            <a:r>
              <a:rPr lang="zh-CN" altLang="en-US" sz="26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认识和感受眼睛的重要作用，初步懂得保护眼睛的常识。 </a:t>
            </a:r>
            <a:endParaRPr lang="zh-CN" altLang="en-US" sz="2600" b="1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457200" indent="-457200" eaLnBrk="0" hangingPunct="0">
              <a:lnSpc>
                <a:spcPct val="150000"/>
              </a:lnSpc>
              <a:buAutoNum type="arabicPeriod"/>
            </a:pPr>
            <a:r>
              <a:rPr lang="zh-CN" altLang="en-US" sz="26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增强自我保护眼睛的意识，养成良好的用眼卫生习惯。 </a:t>
            </a:r>
            <a:endParaRPr lang="zh-CN" altLang="en-US" sz="2600" b="1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171" name="Picture 4" descr="C:\Users\dell\Desktop\ppt用到的各种小标签\学习目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868" y="909003"/>
            <a:ext cx="2181225" cy="8096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8" name="Rectangle 8"/>
          <p:cNvSpPr>
            <a:spLocks noGrp="1"/>
          </p:cNvSpPr>
          <p:nvPr>
            <p:ph type="title" idx="4294967295"/>
          </p:nvPr>
        </p:nvSpPr>
        <p:spPr>
          <a:xfrm>
            <a:off x="1519555" y="2319020"/>
            <a:ext cx="10440035" cy="39293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l">
              <a:lnSpc>
                <a:spcPct val="150000"/>
              </a:lnSpc>
            </a:pPr>
            <a:r>
              <a:rPr lang="en-US" altLang="zh-CN" sz="4000" dirty="0"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4000" dirty="0">
                <a:ea typeface="微软雅黑" panose="020B0503020204020204" pitchFamily="34" charset="-122"/>
                <a:sym typeface="Arial" panose="020B0604020202020204" pitchFamily="34" charset="0"/>
              </a:rPr>
              <a:t>为什么很多小朋友都戴着眼镜呢？</a:t>
            </a:r>
            <a:br>
              <a:rPr lang="zh-CN" altLang="en-US" sz="4000" dirty="0"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4000" dirty="0"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4000" dirty="0">
                <a:ea typeface="微软雅黑" panose="020B0503020204020204" pitchFamily="34" charset="-122"/>
                <a:sym typeface="Arial" panose="020B0604020202020204" pitchFamily="34" charset="0"/>
              </a:rPr>
              <a:t>我们应该怎么保护自己的眼睛？</a:t>
            </a:r>
            <a:endParaRPr lang="zh-CN" altLang="en-US" sz="4000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7651" name="图片 1" descr="想一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842645"/>
            <a:ext cx="1657350" cy="800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bldLvl="0"/>
      <p:bldP spid="25608" grpId="1" bldLvl="0"/>
      <p:bldP spid="25608" grpId="2" bldLvl="0"/>
      <p:bldP spid="25608" grpId="3" bldLvl="0"/>
      <p:bldP spid="25608" grpId="4" bldLvl="0"/>
      <p:bldP spid="25608" grpId="5" bldLvl="0"/>
      <p:bldP spid="25608" grpId="6" bldLvl="0"/>
      <p:bldP spid="25608" grpId="7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48105" y="2879725"/>
            <a:ext cx="1036574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4000" b="1">
                <a:solidFill>
                  <a:schemeClr val="accent4"/>
                </a:solidFill>
                <a:effectLst/>
              </a:rPr>
              <a:t>让我们来学习一首保护眼睛的安全儿歌吧！</a:t>
            </a:r>
            <a:endParaRPr lang="zh-CN" altLang="en-US" sz="4000" b="1">
              <a:solidFill>
                <a:schemeClr val="accent4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3" name="图片 1" descr="安全儿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260" y="892175"/>
            <a:ext cx="2204720" cy="810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Rectangle 7"/>
          <p:cNvSpPr>
            <a:spLocks noGrp="1"/>
          </p:cNvSpPr>
          <p:nvPr>
            <p:ph idx="4294967295"/>
          </p:nvPr>
        </p:nvSpPr>
        <p:spPr>
          <a:xfrm>
            <a:off x="3720465" y="633730"/>
            <a:ext cx="4751388" cy="55895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rmAutofit lnSpcReduction="20000"/>
          </a:bodyPr>
          <a:p>
            <a:pPr>
              <a:lnSpc>
                <a:spcPct val="90000"/>
              </a:lnSpc>
            </a:pPr>
            <a:endParaRPr lang="zh-CN" altLang="en-US" sz="700" b="1" dirty="0">
              <a:solidFill>
                <a:schemeClr val="tx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800" b="1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                  </a:t>
            </a:r>
            <a:endParaRPr lang="zh-CN" altLang="en-US" sz="800" b="1" dirty="0">
              <a:solidFill>
                <a:schemeClr val="tx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800" b="1" dirty="0">
              <a:solidFill>
                <a:schemeClr val="tx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800" b="1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                  </a:t>
            </a:r>
            <a:endParaRPr lang="zh-CN" altLang="en-US" sz="800" b="1" dirty="0">
              <a:solidFill>
                <a:schemeClr val="tx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800" b="1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                      </a:t>
            </a:r>
            <a:endParaRPr lang="zh-CN" altLang="en-US" sz="4800" b="1" dirty="0">
              <a:solidFill>
                <a:schemeClr val="tx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4400" b="1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小眼睛，亮晶晶，</a:t>
            </a:r>
            <a:endParaRPr lang="zh-CN" altLang="en-US" sz="4400" b="1" dirty="0">
              <a:solidFill>
                <a:schemeClr val="tx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4400" b="1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样样东西看得清，</a:t>
            </a:r>
            <a:endParaRPr lang="zh-CN" altLang="en-US" sz="4400" b="1" dirty="0">
              <a:solidFill>
                <a:schemeClr val="tx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4400" b="1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好孩子，讲卫生，</a:t>
            </a:r>
            <a:endParaRPr lang="zh-CN" altLang="en-US" sz="4400" b="1" dirty="0">
              <a:solidFill>
                <a:schemeClr val="tx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4400" b="1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不用脏手揉眼睛。</a:t>
            </a:r>
            <a:endParaRPr lang="zh-CN" altLang="en-US" sz="4400" b="1" dirty="0">
              <a:solidFill>
                <a:schemeClr val="tx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700" b="1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      </a:t>
            </a:r>
            <a:endParaRPr lang="zh-CN" altLang="en-US" sz="700" b="1" dirty="0">
              <a:solidFill>
                <a:schemeClr val="tx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8" name="矩形 3"/>
          <p:cNvSpPr/>
          <p:nvPr/>
        </p:nvSpPr>
        <p:spPr>
          <a:xfrm>
            <a:off x="3916045" y="1177290"/>
            <a:ext cx="593153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保护自己的眼睛，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爱护眼睛，</a:t>
            </a:r>
            <a:endParaRPr lang="zh-CN" alt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让我们从小做起</a:t>
            </a:r>
            <a:r>
              <a:rPr lang="zh-CN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！ </a:t>
            </a:r>
            <a:endParaRPr lang="zh-CN" altLang="en-US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3620" y="2025650"/>
            <a:ext cx="3148330" cy="25501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2"/>
          <p:cNvSpPr/>
          <p:nvPr/>
        </p:nvSpPr>
        <p:spPr>
          <a:xfrm>
            <a:off x="1966913" y="1625283"/>
            <a:ext cx="5815012" cy="4246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1.做眼保健操可以保护我们的眼睛。</a:t>
            </a:r>
            <a:endParaRPr lang="en-US" altLang="zh-CN" sz="1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A.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正确    </a:t>
            </a: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B.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错误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2.小明趴在桌上画画。</a:t>
            </a:r>
            <a:br>
              <a:rPr lang="en-US" altLang="zh-CN" sz="1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A.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正确    </a:t>
            </a: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B.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错误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3.小明看电视时离得很近。</a:t>
            </a:r>
            <a:b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A.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正确    </a:t>
            </a: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B.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错误</a:t>
            </a:r>
            <a:endParaRPr lang="en-US" altLang="zh-CN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4.小明用脏手揉眼睛。</a:t>
            </a:r>
            <a:b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A.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正确    </a:t>
            </a: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B.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错误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5.小明每天晚上躺在床上看故事书。</a:t>
            </a:r>
            <a:b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A.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正确    </a:t>
            </a: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B.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错误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58038" y="5594350"/>
            <a:ext cx="247173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参考答案：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2" name="Picture 5" descr="C:\Users\dell\Desktop\ppt用到的各种小标签\随堂测评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10" y="320040"/>
            <a:ext cx="1910715" cy="13055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title" idx="4294967295"/>
          </p:nvPr>
        </p:nvSpPr>
        <p:spPr>
          <a:xfrm>
            <a:off x="4352290" y="734060"/>
            <a:ext cx="2808288" cy="7350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rmAutofit fontScale="90000"/>
          </a:bodyPr>
          <a:p>
            <a:r>
              <a:rPr lang="zh-CN" altLang="en-US" sz="4800" b="1" dirty="0">
                <a:solidFill>
                  <a:srgbClr val="FF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游戏环节</a:t>
            </a:r>
            <a:endParaRPr lang="zh-CN" altLang="en-US" sz="4800" b="1" dirty="0">
              <a:solidFill>
                <a:srgbClr val="FF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Rectangle 17"/>
          <p:cNvSpPr>
            <a:spLocks noGrp="1"/>
          </p:cNvSpPr>
          <p:nvPr/>
        </p:nvSpPr>
        <p:spPr>
          <a:xfrm>
            <a:off x="4676140" y="1943735"/>
            <a:ext cx="6142355" cy="23768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ea typeface="微软雅黑" panose="020B0503020204020204" pitchFamily="34" charset="-122"/>
                <a:sym typeface="Arial" panose="020B0604020202020204" pitchFamily="34" charset="0"/>
              </a:rPr>
              <a:t>请小朋友闭上双眼，让我们摸一摸这</a:t>
            </a:r>
            <a:endParaRPr lang="zh-CN" altLang="en-US" sz="2400" dirty="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ea typeface="微软雅黑" panose="020B0503020204020204" pitchFamily="34" charset="-122"/>
                <a:sym typeface="Arial" panose="020B0604020202020204" pitchFamily="34" charset="0"/>
              </a:rPr>
              <a:t>些物品，猜一猜</a:t>
            </a:r>
            <a:r>
              <a:rPr lang="en-US" altLang="zh-CN" sz="2400" dirty="0">
                <a:ea typeface="微软雅黑" panose="020B0503020204020204" pitchFamily="34" charset="-122"/>
                <a:sym typeface="Arial" panose="020B0604020202020204" pitchFamily="34" charset="0"/>
              </a:rPr>
              <a:t>:</a:t>
            </a:r>
            <a:endParaRPr lang="en-US" altLang="zh-CN" sz="2400" dirty="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>
                <a:ea typeface="微软雅黑" panose="020B0503020204020204" pitchFamily="34" charset="-122"/>
                <a:sym typeface="Arial" panose="020B0604020202020204" pitchFamily="34" charset="0"/>
              </a:rPr>
              <a:t>你拿到的是什么物品呢？</a:t>
            </a:r>
            <a:endParaRPr lang="zh-CN" altLang="en-US" sz="2800" b="1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1"/>
          <p:cNvSpPr/>
          <p:nvPr/>
        </p:nvSpPr>
        <p:spPr>
          <a:xfrm>
            <a:off x="4651375" y="4013518"/>
            <a:ext cx="457200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课前老师准备生活中幼儿常见物品，如海绵、彩色积木、砂纸、木头等实物。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鼓励小朋友主动举手上台摸一摸实物，通过感受识别这些物品。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问问小朋友能摸得出物品的颜色吗？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985" y="2144395"/>
            <a:ext cx="3193415" cy="32988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59355" y="1920240"/>
            <a:ext cx="819848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200"/>
              <a:t>我们闭着眼睛可以猜出物体的形状，可以猜出是什么东西，却</a:t>
            </a:r>
            <a:r>
              <a:rPr lang="zh-CN" altLang="en-US" sz="3200" b="1">
                <a:solidFill>
                  <a:srgbClr val="FF0000"/>
                </a:solidFill>
              </a:rPr>
              <a:t>猜不出这个东西的颜色，</a:t>
            </a:r>
            <a:r>
              <a:rPr lang="zh-CN" altLang="en-US" sz="3200"/>
              <a:t>眼睛对我们每个人来说都太重要啦！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 descr="bhwmddyj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B">
                  <a:alpha val="100000"/>
                </a:srgbClr>
              </a:clrFrom>
              <a:clrTo>
                <a:srgbClr val="FDFD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5735" y="4445"/>
            <a:ext cx="9320530" cy="6685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" descr="安全故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5" y="101600"/>
            <a:ext cx="1913890" cy="702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云形标注 1"/>
          <p:cNvSpPr/>
          <p:nvPr/>
        </p:nvSpPr>
        <p:spPr>
          <a:xfrm rot="21120000">
            <a:off x="1361758" y="1106488"/>
            <a:ext cx="4457700" cy="1558925"/>
          </a:xfrm>
          <a:prstGeom prst="cloudCallout">
            <a:avLst>
              <a:gd name="adj1" fmla="val -3312"/>
              <a:gd name="adj2" fmla="val 91836"/>
            </a:avLst>
          </a:prstGeom>
          <a:solidFill>
            <a:srgbClr val="F2E6D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rot="20820000">
            <a:off x="1957070" y="1176020"/>
            <a:ext cx="32670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猫妈妈要出门，聪明的大眼猫在家看家捉老鼠。</a:t>
            </a:r>
            <a:endParaRPr lang="en-US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" descr="bhwmddyj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B">
                  <a:alpha val="100000"/>
                </a:srgbClr>
              </a:clrFrom>
              <a:clrTo>
                <a:srgbClr val="FDFD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5845" y="328930"/>
            <a:ext cx="10099040" cy="6335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61010" y="558800"/>
            <a:ext cx="30949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老鼠大王派人给大眼猫送去好多书和一台大电视。</a:t>
            </a:r>
            <a:endParaRPr lang="zh-CN" altLang="en-US"/>
          </a:p>
        </p:txBody>
      </p:sp>
      <p:sp>
        <p:nvSpPr>
          <p:cNvPr id="5" name="云形标注 4"/>
          <p:cNvSpPr/>
          <p:nvPr/>
        </p:nvSpPr>
        <p:spPr>
          <a:xfrm rot="21360000">
            <a:off x="55880" y="300990"/>
            <a:ext cx="3965575" cy="2256790"/>
          </a:xfrm>
          <a:prstGeom prst="cloudCallout">
            <a:avLst>
              <a:gd name="adj1" fmla="val 21505"/>
              <a:gd name="adj2" fmla="val 72604"/>
            </a:avLst>
          </a:prstGeom>
          <a:solidFill>
            <a:srgbClr val="F2E6D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293" name="文本框 3"/>
          <p:cNvSpPr txBox="1"/>
          <p:nvPr/>
        </p:nvSpPr>
        <p:spPr>
          <a:xfrm rot="20820000">
            <a:off x="812483" y="433388"/>
            <a:ext cx="2579687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老鼠大王派人给大眼猫送去好多书和一台大电视。</a:t>
            </a: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8368665" y="165735"/>
            <a:ext cx="3840480" cy="2528570"/>
          </a:xfrm>
          <a:prstGeom prst="cloudCallout">
            <a:avLst>
              <a:gd name="adj1" fmla="val -34689"/>
              <a:gd name="adj2" fmla="val 86285"/>
            </a:avLst>
          </a:prstGeom>
          <a:solidFill>
            <a:srgbClr val="F2E6D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4125" y="558800"/>
            <a:ext cx="32067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大眼猫天天在床上看书，每晚还要近距离看电视。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" descr="保护我们的大眼睛—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0195" y="572135"/>
            <a:ext cx="8653780" cy="6117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标注 6"/>
          <p:cNvSpPr/>
          <p:nvPr/>
        </p:nvSpPr>
        <p:spPr>
          <a:xfrm rot="21420000">
            <a:off x="2649220" y="151765"/>
            <a:ext cx="6130925" cy="1651000"/>
          </a:xfrm>
          <a:prstGeom prst="cloudCallout">
            <a:avLst>
              <a:gd name="adj1" fmla="val -4171"/>
              <a:gd name="adj2" fmla="val 85563"/>
            </a:avLst>
          </a:prstGeom>
          <a:solidFill>
            <a:srgbClr val="F2E6D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315" name="文本框 7"/>
          <p:cNvSpPr txBox="1"/>
          <p:nvPr/>
        </p:nvSpPr>
        <p:spPr>
          <a:xfrm rot="21312971">
            <a:off x="2974340" y="322580"/>
            <a:ext cx="58261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大眼猫眼睛变红了，东西看不清，老鼠天天出来偷东西吃，它却捉不住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……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" descr="保护我们的大眼睛—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DFE">
                  <a:alpha val="100000"/>
                </a:srgbClr>
              </a:clrFrom>
              <a:clrTo>
                <a:srgbClr val="FFFD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4770" y="187960"/>
            <a:ext cx="9752330" cy="689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云形标注 9"/>
          <p:cNvSpPr/>
          <p:nvPr/>
        </p:nvSpPr>
        <p:spPr>
          <a:xfrm>
            <a:off x="6770688" y="4423410"/>
            <a:ext cx="4670425" cy="1895475"/>
          </a:xfrm>
          <a:prstGeom prst="cloudCallout">
            <a:avLst>
              <a:gd name="adj1" fmla="val -71908"/>
              <a:gd name="adj2" fmla="val -15035"/>
            </a:avLst>
          </a:prstGeom>
          <a:solidFill>
            <a:srgbClr val="F2E6D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339" name="矩形 1"/>
          <p:cNvSpPr/>
          <p:nvPr/>
        </p:nvSpPr>
        <p:spPr>
          <a:xfrm rot="-176477">
            <a:off x="7151688" y="4715510"/>
            <a:ext cx="3908425" cy="11350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不久，大眼猫可以看清东西了，老鼠大王也被它捉住了。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360998" y="187643"/>
            <a:ext cx="5156200" cy="1895475"/>
          </a:xfrm>
          <a:prstGeom prst="cloudCallout">
            <a:avLst>
              <a:gd name="adj1" fmla="val 34858"/>
              <a:gd name="adj2" fmla="val 71021"/>
            </a:avLst>
          </a:prstGeom>
          <a:solidFill>
            <a:srgbClr val="F2E6D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341" name="文本框 7"/>
          <p:cNvSpPr txBox="1"/>
          <p:nvPr/>
        </p:nvSpPr>
        <p:spPr>
          <a:xfrm>
            <a:off x="776605" y="541655"/>
            <a:ext cx="4497388" cy="1049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妈妈带大眼猫去看医生，医生给它用了药，还教它做眼保健操。</a:t>
            </a:r>
            <a:endParaRPr lang="en-US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椭圆 19"/>
          <p:cNvSpPr/>
          <p:nvPr/>
        </p:nvSpPr>
        <p:spPr>
          <a:xfrm>
            <a:off x="7706995" y="777558"/>
            <a:ext cx="676275" cy="660400"/>
          </a:xfrm>
          <a:prstGeom prst="ellipse">
            <a:avLst/>
          </a:prstGeom>
          <a:solidFill>
            <a:srgbClr val="D9D9D9">
              <a:alpha val="38039"/>
            </a:srgb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1" name="椭圆 2"/>
          <p:cNvSpPr/>
          <p:nvPr/>
        </p:nvSpPr>
        <p:spPr>
          <a:xfrm>
            <a:off x="825183" y="5190808"/>
            <a:ext cx="1433512" cy="1441450"/>
          </a:xfrm>
          <a:prstGeom prst="ellipse">
            <a:avLst/>
          </a:prstGeom>
          <a:solidFill>
            <a:srgbClr val="D9D9D9">
              <a:alpha val="78822"/>
            </a:srgb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6" name="椭圆 16"/>
          <p:cNvSpPr/>
          <p:nvPr/>
        </p:nvSpPr>
        <p:spPr>
          <a:xfrm>
            <a:off x="5360670" y="3782695"/>
            <a:ext cx="1295400" cy="1319213"/>
          </a:xfrm>
          <a:prstGeom prst="ellipse">
            <a:avLst/>
          </a:prstGeom>
          <a:solidFill>
            <a:srgbClr val="D9D9D9">
              <a:alpha val="41960"/>
            </a:srgb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297" name="Picture 10" descr="C:\Documents and Settings\Administrator\桌面\abstract-design-with-beautiful-flowers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4958" y="5436870"/>
            <a:ext cx="601662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15" descr="H:\Files\4cbb49c3e377d8365aa20a00\abstract-design-with-beautiful-flowers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7515" y="3497263"/>
            <a:ext cx="2720975" cy="321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Picture 10" descr="C:\Documents and Settings\Administrator\桌面\abstract-design-with-beautiful-flowers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3483" y="4309745"/>
            <a:ext cx="973137" cy="881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7" name="Rectangle 19"/>
          <p:cNvSpPr>
            <a:spLocks noGrp="1"/>
          </p:cNvSpPr>
          <p:nvPr/>
        </p:nvSpPr>
        <p:spPr>
          <a:xfrm>
            <a:off x="1847850" y="1195070"/>
            <a:ext cx="7640955" cy="4676775"/>
          </a:xfrm>
          <a:prstGeom prst="rect">
            <a:avLst/>
          </a:prstGeom>
          <a:ln w="9525" cap="flat" cmpd="sng" algn="ctr">
            <a:noFill/>
            <a:prstDash val="soli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1</a:t>
            </a:r>
            <a:r>
              <a:rPr kumimoji="0" lang="zh-CN" altLang="en-US" sz="32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.大眼猫的眼睛为什么会疼呢？它后来是怎么去做的？</a:t>
            </a: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2</a:t>
            </a:r>
            <a:r>
              <a:rPr kumimoji="0" lang="zh-CN" altLang="en-US" sz="32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.如果你是大眼猫，你会怎样做呢？</a:t>
            </a:r>
            <a:r>
              <a:rPr kumimoji="0" lang="en-US" altLang="zh-CN" sz="32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       </a:t>
            </a:r>
            <a:endParaRPr kumimoji="0" lang="en-US" altLang="zh-CN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3</a:t>
            </a:r>
            <a:r>
              <a:rPr kumimoji="0" lang="zh-CN" altLang="en-US" sz="32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.如果我们没有好的眼睛会怎么样呢？</a:t>
            </a: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368" name="AutoShape 15"/>
          <p:cNvSpPr/>
          <p:nvPr/>
        </p:nvSpPr>
        <p:spPr>
          <a:xfrm>
            <a:off x="1225233" y="1337945"/>
            <a:ext cx="622300" cy="652463"/>
          </a:xfrm>
          <a:custGeom>
            <a:avLst/>
            <a:gdLst/>
            <a:ahLst/>
            <a:cxnLst>
              <a:cxn ang="0">
                <a:pos x="312879" y="66062"/>
              </a:cxn>
              <a:cxn ang="0">
                <a:pos x="259724" y="22051"/>
              </a:cxn>
              <a:cxn ang="0">
                <a:pos x="156007" y="0"/>
              </a:cxn>
              <a:cxn ang="0">
                <a:pos x="56670" y="39420"/>
              </a:cxn>
              <a:cxn ang="0">
                <a:pos x="6972" y="127472"/>
              </a:cxn>
              <a:cxn ang="0">
                <a:pos x="16566" y="229480"/>
              </a:cxn>
              <a:cxn ang="0">
                <a:pos x="312879" y="652463"/>
              </a:cxn>
              <a:cxn ang="0">
                <a:pos x="604870" y="229480"/>
              </a:cxn>
              <a:cxn ang="0">
                <a:pos x="618843" y="127472"/>
              </a:cxn>
              <a:cxn ang="0">
                <a:pos x="565602" y="39420"/>
              </a:cxn>
              <a:cxn ang="0">
                <a:pos x="468886" y="0"/>
              </a:cxn>
              <a:cxn ang="0">
                <a:pos x="366033" y="22051"/>
              </a:cxn>
              <a:cxn ang="0">
                <a:pos x="312879" y="66062"/>
              </a:cxn>
            </a:cxnLst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CC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9" name="AutoShape 16"/>
          <p:cNvSpPr/>
          <p:nvPr/>
        </p:nvSpPr>
        <p:spPr>
          <a:xfrm>
            <a:off x="1253808" y="2585720"/>
            <a:ext cx="593725" cy="652463"/>
          </a:xfrm>
          <a:custGeom>
            <a:avLst/>
            <a:gdLst/>
            <a:ahLst/>
            <a:cxnLst>
              <a:cxn ang="0">
                <a:pos x="298512" y="66062"/>
              </a:cxn>
              <a:cxn ang="0">
                <a:pos x="247798" y="22051"/>
              </a:cxn>
              <a:cxn ang="0">
                <a:pos x="148844" y="0"/>
              </a:cxn>
              <a:cxn ang="0">
                <a:pos x="54067" y="39420"/>
              </a:cxn>
              <a:cxn ang="0">
                <a:pos x="6652" y="127472"/>
              </a:cxn>
              <a:cxn ang="0">
                <a:pos x="15805" y="229480"/>
              </a:cxn>
              <a:cxn ang="0">
                <a:pos x="298512" y="652463"/>
              </a:cxn>
              <a:cxn ang="0">
                <a:pos x="577095" y="229480"/>
              </a:cxn>
              <a:cxn ang="0">
                <a:pos x="590427" y="127472"/>
              </a:cxn>
              <a:cxn ang="0">
                <a:pos x="539630" y="39420"/>
              </a:cxn>
              <a:cxn ang="0">
                <a:pos x="447355" y="0"/>
              </a:cxn>
              <a:cxn ang="0">
                <a:pos x="349226" y="22051"/>
              </a:cxn>
              <a:cxn ang="0">
                <a:pos x="298512" y="66062"/>
              </a:cxn>
            </a:cxnLst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CC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0" name="AutoShape 17"/>
          <p:cNvSpPr/>
          <p:nvPr/>
        </p:nvSpPr>
        <p:spPr>
          <a:xfrm>
            <a:off x="1283970" y="4011295"/>
            <a:ext cx="593725" cy="652463"/>
          </a:xfrm>
          <a:custGeom>
            <a:avLst/>
            <a:gdLst/>
            <a:ahLst/>
            <a:cxnLst>
              <a:cxn ang="0">
                <a:pos x="298512" y="66062"/>
              </a:cxn>
              <a:cxn ang="0">
                <a:pos x="247798" y="22051"/>
              </a:cxn>
              <a:cxn ang="0">
                <a:pos x="148844" y="0"/>
              </a:cxn>
              <a:cxn ang="0">
                <a:pos x="54067" y="39420"/>
              </a:cxn>
              <a:cxn ang="0">
                <a:pos x="6652" y="127472"/>
              </a:cxn>
              <a:cxn ang="0">
                <a:pos x="15805" y="229480"/>
              </a:cxn>
              <a:cxn ang="0">
                <a:pos x="298512" y="652463"/>
              </a:cxn>
              <a:cxn ang="0">
                <a:pos x="577095" y="229480"/>
              </a:cxn>
              <a:cxn ang="0">
                <a:pos x="590427" y="127472"/>
              </a:cxn>
              <a:cxn ang="0">
                <a:pos x="539630" y="39420"/>
              </a:cxn>
              <a:cxn ang="0">
                <a:pos x="447355" y="0"/>
              </a:cxn>
              <a:cxn ang="0">
                <a:pos x="349226" y="22051"/>
              </a:cxn>
              <a:cxn ang="0">
                <a:pos x="298512" y="66062"/>
              </a:cxn>
            </a:cxnLst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CC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1" name="AutoShape 18"/>
          <p:cNvSpPr/>
          <p:nvPr/>
        </p:nvSpPr>
        <p:spPr>
          <a:xfrm>
            <a:off x="1269683" y="4778058"/>
            <a:ext cx="593725" cy="652462"/>
          </a:xfrm>
          <a:custGeom>
            <a:avLst/>
            <a:gdLst/>
            <a:ahLst/>
            <a:cxnLst>
              <a:cxn ang="0">
                <a:pos x="298512" y="66062"/>
              </a:cxn>
              <a:cxn ang="0">
                <a:pos x="247798" y="22051"/>
              </a:cxn>
              <a:cxn ang="0">
                <a:pos x="148844" y="0"/>
              </a:cxn>
              <a:cxn ang="0">
                <a:pos x="54067" y="39420"/>
              </a:cxn>
              <a:cxn ang="0">
                <a:pos x="6652" y="127472"/>
              </a:cxn>
              <a:cxn ang="0">
                <a:pos x="15805" y="229479"/>
              </a:cxn>
              <a:cxn ang="0">
                <a:pos x="298512" y="652462"/>
              </a:cxn>
              <a:cxn ang="0">
                <a:pos x="577095" y="229479"/>
              </a:cxn>
              <a:cxn ang="0">
                <a:pos x="590427" y="127472"/>
              </a:cxn>
              <a:cxn ang="0">
                <a:pos x="539630" y="39420"/>
              </a:cxn>
              <a:cxn ang="0">
                <a:pos x="447355" y="0"/>
              </a:cxn>
              <a:cxn ang="0">
                <a:pos x="349226" y="22051"/>
              </a:cxn>
              <a:cxn ang="0">
                <a:pos x="298512" y="66062"/>
              </a:cxn>
            </a:cxnLst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CC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5372" name="图片 1" descr="想一想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010" y="163830"/>
            <a:ext cx="1657350" cy="800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700">
                                      <p:cBhvr>
                                        <p:cTn id="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700">
                                      <p:cBhvr>
                                        <p:cTn id="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700">
                                      <p:cBhvr>
                                        <p:cTn id="1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700">
                                      <p:cBhvr>
                                        <p:cTn id="1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22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2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3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3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charRg st="52" end="7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  <p:bldP spid="12291" grpId="0" bldLvl="0" animBg="1"/>
      <p:bldP spid="12296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5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1056</Words>
  <Application>WPS 演示</Application>
  <PresentationFormat>宽屏</PresentationFormat>
  <Paragraphs>102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Wingdings 2</vt:lpstr>
      <vt:lpstr>Office 主题​​</vt:lpstr>
      <vt:lpstr>PowerPoint 演示文稿</vt:lpstr>
      <vt:lpstr>PowerPoint 演示文稿</vt:lpstr>
      <vt:lpstr>游戏环节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√</vt:lpstr>
      <vt:lpstr>1.为什么很多小朋友都戴着眼镜呢？ 2.我们应该怎么保护自己的眼睛？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vivi</cp:lastModifiedBy>
  <cp:revision>169</cp:revision>
  <dcterms:created xsi:type="dcterms:W3CDTF">2020-06-10T01:58:00Z</dcterms:created>
  <dcterms:modified xsi:type="dcterms:W3CDTF">2020-07-22T07:30:50Z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